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8" r:id="rId2"/>
    <p:sldId id="815" r:id="rId3"/>
    <p:sldId id="813" r:id="rId4"/>
    <p:sldId id="814" r:id="rId5"/>
    <p:sldId id="335" r:id="rId6"/>
    <p:sldId id="336" r:id="rId7"/>
    <p:sldId id="816" r:id="rId8"/>
    <p:sldId id="1465" r:id="rId9"/>
    <p:sldId id="879" r:id="rId10"/>
    <p:sldId id="1466" r:id="rId11"/>
    <p:sldId id="1467" r:id="rId12"/>
    <p:sldId id="1468" r:id="rId13"/>
    <p:sldId id="1469" r:id="rId14"/>
    <p:sldId id="257" r:id="rId15"/>
    <p:sldId id="259" r:id="rId16"/>
    <p:sldId id="1470" r:id="rId17"/>
    <p:sldId id="789" r:id="rId18"/>
    <p:sldId id="790" r:id="rId19"/>
    <p:sldId id="791" r:id="rId20"/>
    <p:sldId id="1472" r:id="rId21"/>
    <p:sldId id="793" r:id="rId22"/>
    <p:sldId id="1476" r:id="rId23"/>
    <p:sldId id="794" r:id="rId24"/>
    <p:sldId id="795" r:id="rId25"/>
    <p:sldId id="1473" r:id="rId26"/>
    <p:sldId id="798" r:id="rId27"/>
    <p:sldId id="799" r:id="rId28"/>
    <p:sldId id="801" r:id="rId29"/>
    <p:sldId id="1474" r:id="rId30"/>
    <p:sldId id="803" r:id="rId31"/>
    <p:sldId id="260" r:id="rId32"/>
    <p:sldId id="1471" r:id="rId33"/>
    <p:sldId id="279" r:id="rId34"/>
    <p:sldId id="280" r:id="rId35"/>
    <p:sldId id="1475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D9A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61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6C1B9-D04A-4751-9C5C-01B27DD42D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B21E3-0C1F-44AB-A16A-784820755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96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31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step, we relax the constraint in the original </a:t>
            </a:r>
            <a:r>
              <a:rPr lang="en-US" altLang="zh-CN" dirty="0" err="1"/>
              <a:t>cqcp</a:t>
            </a:r>
            <a:r>
              <a:rPr lang="en-US" altLang="zh-CN" dirty="0"/>
              <a:t> problem, which means not all will be compressed, in order to maintain the accuracy</a:t>
            </a:r>
          </a:p>
          <a:p>
            <a:r>
              <a:rPr lang="en-US" altLang="zh-CN" dirty="0"/>
              <a:t>More specifically, Each parameters …</a:t>
            </a:r>
          </a:p>
          <a:p>
            <a:r>
              <a:rPr lang="en-US" altLang="zh-CN" dirty="0"/>
              <a:t>(go through figure)</a:t>
            </a:r>
          </a:p>
          <a:p>
            <a:r>
              <a:rPr lang="en-US" altLang="zh-CN" dirty="0"/>
              <a:t>To recover the accuracy, we will retrain the model while fixing parameters in the compressed gates.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slides shows more details about the ADMM for </a:t>
            </a:r>
            <a:r>
              <a:rPr lang="en-US" altLang="zh-CN" dirty="0" err="1"/>
              <a:t>qnn</a:t>
            </a:r>
            <a:r>
              <a:rPr lang="en-US" altLang="zh-CN" dirty="0"/>
              <a:t> compressions</a:t>
            </a:r>
          </a:p>
          <a:p>
            <a:r>
              <a:rPr lang="en-US" altLang="zh-CN" dirty="0"/>
              <a:t>……</a:t>
            </a:r>
          </a:p>
          <a:p>
            <a:r>
              <a:rPr lang="en-US" altLang="zh-CN" dirty="0"/>
              <a:t>If you are interested in the whole optimization process, you can refer to our paper on </a:t>
            </a:r>
            <a:r>
              <a:rPr lang="en-US" altLang="zh-CN" dirty="0" err="1"/>
              <a:t>arxiv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Due to the time of limit, we do not arrange a hands on session for the deployment.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34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20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1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stage 1. we need to prepare the required input to the stage 2, the compression.</a:t>
            </a:r>
          </a:p>
          <a:p>
            <a:r>
              <a:rPr lang="en-US" altLang="zh-CN" dirty="0"/>
              <a:t>More specifically, we first need to build a compression level </a:t>
            </a:r>
            <a:r>
              <a:rPr lang="en-US" altLang="zh-CN" dirty="0" err="1"/>
              <a:t>lut</a:t>
            </a:r>
            <a:r>
              <a:rPr lang="en-US" altLang="zh-CN" dirty="0"/>
              <a:t>. The input to build it includes ….</a:t>
            </a:r>
          </a:p>
          <a:p>
            <a:r>
              <a:rPr lang="en-US" altLang="zh-CN" dirty="0"/>
              <a:t>Besides, we need to pretrain a </a:t>
            </a:r>
            <a:r>
              <a:rPr lang="en-US" altLang="zh-CN" dirty="0" err="1"/>
              <a:t>qnn</a:t>
            </a:r>
            <a:r>
              <a:rPr lang="en-US" altLang="zh-CN" dirty="0"/>
              <a:t> for compression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this slides, we want to emphasize that compression level is a combination of …, which is clearly show in the figure, where the green part corr..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blue part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corr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…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as we mentioned before,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Pruning: </a:t>
            </a:r>
            <a:r>
              <a:rPr lang="en-US" altLang="zh-CN" b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 only 0 angle can be pruned, # but also 2</a:t>
            </a:r>
            <a:r>
              <a:rPr lang="el-GR" altLang="zh-CN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zh-CN" b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4</a:t>
            </a:r>
            <a:r>
              <a:rPr lang="el-GR" altLang="zh-CN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zh-CN" b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altLang="zh-CN" b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etc. 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Quantization: </a:t>
            </a:r>
            <a:r>
              <a:rPr lang="en-US" altLang="zh-CN" b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Different quantization level may have different cost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Besides, for the </a:t>
            </a:r>
            <a:r>
              <a:rPr lang="en-US" altLang="zh-CN" b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vqc</a:t>
            </a:r>
            <a:r>
              <a:rPr lang="en-US" altLang="zh-CN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pretraining, we want to highlight that …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4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now, let us come to the tutorial session for this step.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2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we do the reconstruction, we want to formally define the compilation-aware </a:t>
            </a:r>
            <a:r>
              <a:rPr lang="en-US" altLang="zh-CN" dirty="0" err="1"/>
              <a:t>qnn</a:t>
            </a:r>
            <a:r>
              <a:rPr lang="en-US" altLang="zh-CN" dirty="0"/>
              <a:t> compression problem </a:t>
            </a:r>
          </a:p>
          <a:p>
            <a:r>
              <a:rPr lang="en-US" altLang="zh-CN" dirty="0"/>
              <a:t>Each theta should pick one compression level from the </a:t>
            </a:r>
            <a:r>
              <a:rPr lang="en-US" altLang="zh-CN" dirty="0" err="1"/>
              <a:t>lut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In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compvqc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 we choose ADMM to solve the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cqcp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problem we formulated, 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But before we apply ADMM, we want to reduce the search space for ADMM, which is the motivation for us to reconstruct the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lut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More specifically, 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In this reconstructed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lut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 each row corresponds to each quantum gates in the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vqc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Instead of having multiple choice of compression level, it now only has one target compression level, which will be used for the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admm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Therefore, process is ……</a:t>
            </a:r>
          </a:p>
          <a:p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54D5-A4B8-44F1-B7E3-5F69EA22E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7214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E19EC-7263-4CE8-B170-3CC09EC0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688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F36B3-F493-45E3-8184-179FD351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5C8E-FD4F-4A40-AF2E-071CBBBE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3DF6-2DBE-4BE6-B298-FBBC8FE5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E3AC-AD83-471B-AC59-CA55B42F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15FAD-61AB-4B05-A024-B089465E3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B5E7-AE10-4B85-8EAA-D0FE691C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7BCA5-8A6E-43DA-B153-4482BEC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D2B6D-EBF3-45CC-B10C-94B0463B7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1ED41-B801-4586-9060-0988B52F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77C4-CFA9-4617-9264-1C8C10ED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43519-0EA1-4210-B67F-62E579B0C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8D75-A3E6-4ACA-9450-A2C452E93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D8FE-6C42-4771-A6D4-06B3BECC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3E1B-9398-4E4B-8F92-A733B1AB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0D6F9-BF55-4F5D-9AA7-7762BF620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DC0A9-82B4-4494-B3C0-FED33B45E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A4D4A-C6F4-4C6F-A27A-7400885D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A509-8A0F-4D03-8F84-6965C657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D8D18-3B1E-425F-9BBE-7E3EC412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0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2 col">
  <p:cSld name="1_Content 2 co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225261" y="204687"/>
            <a:ext cx="11837303" cy="58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 |  George Mason University</a:t>
            </a:r>
            <a:endParaRPr/>
          </a:p>
        </p:txBody>
      </p:sp>
      <p:sp>
        <p:nvSpPr>
          <p:cNvPr id="24" name="Google Shape;24;p25"/>
          <p:cNvSpPr txBox="1"/>
          <p:nvPr/>
        </p:nvSpPr>
        <p:spPr>
          <a:xfrm>
            <a:off x="393653" y="6420267"/>
            <a:ext cx="14117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ICCAD</a:t>
            </a:r>
            <a:endParaRPr sz="1200">
              <a:solidFill>
                <a:srgbClr val="8B8B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/>
        </p:nvSpPr>
        <p:spPr>
          <a:xfrm>
            <a:off x="4695005" y="6449610"/>
            <a:ext cx="28019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Weiwen Jiang, </a:t>
            </a:r>
            <a:r>
              <a:rPr lang="en-US" sz="1200" dirty="0" err="1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JQub</a:t>
            </a:r>
            <a:r>
              <a:rPr lang="en-US" sz="1200" dirty="0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, ECE, GMU</a:t>
            </a:r>
            <a:endParaRPr sz="1200" dirty="0">
              <a:solidFill>
                <a:srgbClr val="8B8B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5"/>
          <p:cNvPicPr preferRelativeResize="0"/>
          <p:nvPr/>
        </p:nvPicPr>
        <p:blipFill rotWithShape="1"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67713" b="26962"/>
          <a:stretch/>
        </p:blipFill>
        <p:spPr>
          <a:xfrm>
            <a:off x="0" y="-160438"/>
            <a:ext cx="1219200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 descr="Text&#10;&#10;Description automatically generated">
            <a:extLst>
              <a:ext uri="{FF2B5EF4-FFF2-40B4-BE49-F238E27FC236}">
                <a16:creationId xmlns:a16="http://schemas.microsoft.com/office/drawing/2014/main" id="{0E94F70D-30A1-FD2D-DA18-2B407F683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96" y="6158252"/>
            <a:ext cx="839704" cy="5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78B2F33-DAA9-1499-FD91-AC980C60F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F54D5-A4B8-44F1-B7E3-5F69EA22E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399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E19EC-7263-4CE8-B170-3CC09EC0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367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F36B3-F493-45E3-8184-179FD351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5C8E-FD4F-4A40-AF2E-071CBBBE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3DF6-2DBE-4BE6-B298-FBBC8FE5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A32F2AF-3D0C-0763-4C07-5BB445D24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23" y="654250"/>
            <a:ext cx="3264876" cy="22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7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7884-C1F1-4E13-9B64-C635B26A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6019-710E-42A3-A5C4-ADF2A4808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7D4D-E415-459D-AF24-2C3C6FA2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0AF9E-A01C-400C-B1AF-836E7D3F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2A9A-3F39-4337-A900-981A6876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741F-0D22-4F5A-86A8-CA040B0B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DBBE5-C55E-4609-AC7C-A0C3FF9ED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4F95-2475-4F3F-8FEA-F76084EE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5DA18-D4D2-450E-901A-4BF7C0F3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0973-F1A7-406E-8FB1-0D7E5FE9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9AC3-EA5C-4D0C-99D1-9E54467D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1AD40-C585-4C4D-ACA5-C4C0790E6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246E-66DE-4032-8DF4-4BB810738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C1EBF-7C0A-4CA4-A1FB-379EA6AF8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85AB9-80F9-4063-8925-3338FCFD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9235F-456A-4952-B6D7-45CE928E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D17C-BE01-43BE-955A-D1D3D5DF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4D1C5-B73E-4C92-8991-73DF383E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36998-C827-4802-B303-FDA9A7B54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DF8D8-2A30-43B3-B35A-180A67B39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613F8-D11F-4824-8634-FA3C27E9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A731E-2CA8-4673-A852-C743CF17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0DBA7-573A-4E60-BF21-75641E37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6C573-512A-4F96-B3ED-22CEF4E0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1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9F3F-17E2-4267-8381-BD84DB17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2ABF4-07DD-48BD-BD2F-7446B7DE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4B65E-4DD4-48F4-BDF4-1D902F73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86A30-4B4B-4995-AAE1-80A34FD4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5615" y="5031642"/>
            <a:ext cx="2743200" cy="365125"/>
          </a:xfrm>
        </p:spPr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AF3A2-B2AC-440E-BAA4-E3A76B27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53AFA-D8D7-41B9-93D7-EF020AA4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B9B85-D1CE-4A88-85E8-B8B94DD7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CC21-A270-49FF-81E7-FFEC5D2C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C8F1-F554-45F4-AFA3-D0184FE4D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F8634-711C-4E3C-A8C2-EFB4EDDA2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62789-5773-4049-86E6-441C88B7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EDA0-BB04-463F-9C8A-512A36DF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97865-2FE1-4665-9612-E949B430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day&#10;&#10;Description automatically generated">
            <a:extLst>
              <a:ext uri="{FF2B5EF4-FFF2-40B4-BE49-F238E27FC236}">
                <a16:creationId xmlns:a16="http://schemas.microsoft.com/office/drawing/2014/main" id="{ADD760A6-CE1A-3628-53F6-B4136B3F04D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A589C-2601-4687-A2AC-33266A03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B96DD-655A-4BC3-8841-182C3FCD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9E8A-D703-430A-969E-8D85441B8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2F3-8D11-48F3-A250-3DE13B28E698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97B4-51A2-4DF8-9CFD-BE29AC49A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3C33-19A4-4B6A-8053-182CECB2C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62475-B39C-4809-B838-6955B497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11" Type="http://schemas.openxmlformats.org/officeDocument/2006/relationships/image" Target="../media/image47.png"/><Relationship Id="rId5" Type="http://schemas.openxmlformats.org/officeDocument/2006/relationships/image" Target="../media/image123.png"/><Relationship Id="rId10" Type="http://schemas.openxmlformats.org/officeDocument/2006/relationships/image" Target="../media/image46.png"/><Relationship Id="rId4" Type="http://schemas.openxmlformats.org/officeDocument/2006/relationships/image" Target="../media/image5200.png"/><Relationship Id="rId9" Type="http://schemas.openxmlformats.org/officeDocument/2006/relationships/image" Target="../media/image5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lab.research.google.com/drive/1R6ARUSDMDDTIQHVcsyTZifmSo5h8GSgQ#scrollTo=Q9LAxDMbGtx8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github.com/JQub/QuantumFlow_Tutorial/blob/main/session_2/Tutorial_2_Hidden_NeuralComp.ipyn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12" Type="http://schemas.openxmlformats.org/officeDocument/2006/relationships/image" Target="../media/image6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0.png"/><Relationship Id="rId5" Type="http://schemas.openxmlformats.org/officeDocument/2006/relationships/image" Target="../media/image55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6D6F7-2C0C-F379-F438-B0C8D5B7C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670572"/>
          </a:xfrm>
        </p:spPr>
        <p:txBody>
          <a:bodyPr>
            <a:normAutofit/>
          </a:bodyPr>
          <a:lstStyle/>
          <a:p>
            <a:r>
              <a:rPr lang="en-US" altLang="zh-CN" sz="4000" b="0" i="0">
                <a:effectLst/>
                <a:latin typeface="Arial" panose="020B0604020202020204" pitchFamily="34" charset="0"/>
              </a:rPr>
              <a:t>Quantum Neural Network Compression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6015AF-BB12-D8FD-8F9C-294EEE32F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346" y="4346707"/>
            <a:ext cx="11466464" cy="1768493"/>
          </a:xfrm>
        </p:spPr>
        <p:txBody>
          <a:bodyPr>
            <a:normAutofit/>
          </a:bodyPr>
          <a:lstStyle/>
          <a:p>
            <a:r>
              <a:rPr lang="en-US" altLang="zh-CN" sz="2400" b="1" kern="0" dirty="0">
                <a:solidFill>
                  <a:schemeClr val="bg1"/>
                </a:solidFill>
              </a:rPr>
              <a:t>Zhirui Hu</a:t>
            </a:r>
            <a:r>
              <a:rPr lang="en-US" altLang="zh-CN" sz="2400" b="1" kern="0" baseline="30000" dirty="0">
                <a:solidFill>
                  <a:schemeClr val="bg1"/>
                </a:solidFill>
              </a:rPr>
              <a:t>1</a:t>
            </a:r>
            <a:r>
              <a:rPr lang="en-US" altLang="zh-CN" sz="2400" b="1" kern="0" dirty="0">
                <a:solidFill>
                  <a:schemeClr val="bg1"/>
                </a:solidFill>
              </a:rPr>
              <a:t>, Peiyan Dong</a:t>
            </a:r>
            <a:r>
              <a:rPr lang="en-US" altLang="zh-CN" sz="2400" b="1" kern="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b="1" kern="0" dirty="0">
                <a:solidFill>
                  <a:schemeClr val="bg1"/>
                </a:solidFill>
              </a:rPr>
              <a:t>, Zhepeng Wang</a:t>
            </a:r>
            <a:r>
              <a:rPr lang="en-US" altLang="zh-CN" sz="2400" b="1" kern="0" baseline="30000" dirty="0">
                <a:solidFill>
                  <a:schemeClr val="bg1"/>
                </a:solidFill>
              </a:rPr>
              <a:t>1</a:t>
            </a:r>
            <a:r>
              <a:rPr lang="en-US" altLang="zh-CN" sz="2400" b="1" kern="0" dirty="0">
                <a:solidFill>
                  <a:schemeClr val="bg1"/>
                </a:solidFill>
              </a:rPr>
              <a:t>, Youzuo Lin</a:t>
            </a:r>
            <a:r>
              <a:rPr lang="en-US" altLang="zh-CN" b="1" kern="0" baseline="30000" dirty="0">
                <a:solidFill>
                  <a:schemeClr val="bg1"/>
                </a:solidFill>
              </a:rPr>
              <a:t>3</a:t>
            </a:r>
            <a:r>
              <a:rPr lang="en-US" altLang="zh-CN" sz="2400" b="1" kern="0" dirty="0">
                <a:solidFill>
                  <a:schemeClr val="bg1"/>
                </a:solidFill>
              </a:rPr>
              <a:t>, Yanzhi Wang</a:t>
            </a:r>
            <a:r>
              <a:rPr lang="en-US" altLang="zh-CN" b="1" kern="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b="1" kern="0" dirty="0">
                <a:solidFill>
                  <a:schemeClr val="bg1"/>
                </a:solidFill>
              </a:rPr>
              <a:t>, Weiwen Jiang</a:t>
            </a:r>
            <a:r>
              <a:rPr lang="en-US" altLang="zh-CN" sz="2400" b="1" kern="0" baseline="30000" dirty="0">
                <a:solidFill>
                  <a:schemeClr val="bg1"/>
                </a:solidFill>
              </a:rPr>
              <a:t>1</a:t>
            </a:r>
            <a:endParaRPr lang="en-US" altLang="zh-CN" sz="2400" b="1" kern="0" dirty="0">
              <a:solidFill>
                <a:schemeClr val="bg1"/>
              </a:solidFill>
            </a:endParaRPr>
          </a:p>
          <a:p>
            <a:r>
              <a:rPr lang="en-US" altLang="zh-CN" sz="1800" b="1" kern="0" baseline="30000" dirty="0">
                <a:solidFill>
                  <a:schemeClr val="bg1"/>
                </a:solidFill>
              </a:rPr>
              <a:t>1 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George Mason University</a:t>
            </a:r>
          </a:p>
          <a:p>
            <a:r>
              <a:rPr lang="en-US" altLang="zh-CN" sz="1800" b="1" i="0" kern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Northeastern University</a:t>
            </a:r>
          </a:p>
          <a:p>
            <a:r>
              <a:rPr lang="en-US" altLang="zh-CN" sz="1800" b="1" i="0" kern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 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Los Alamos National Laboratory</a:t>
            </a:r>
            <a:endParaRPr lang="en-US" sz="1800" dirty="0"/>
          </a:p>
          <a:p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FA6B67B-F1D9-2FF4-DF55-DB7CE868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2" y="3793202"/>
            <a:ext cx="4576446" cy="2169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A128D-A638-637C-E7C0-FD21FE2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Compression in Classical NN?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0C0ABC-D753-D61A-6B63-9E710B2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7" y="2742331"/>
            <a:ext cx="5942888" cy="2887771"/>
          </a:xfrm>
          <a:prstGeom prst="rect">
            <a:avLst/>
          </a:prstGeom>
        </p:spPr>
      </p:pic>
      <p:pic>
        <p:nvPicPr>
          <p:cNvPr id="2050" name="Picture 2" descr="Storage PNG Picture - PNG All">
            <a:extLst>
              <a:ext uri="{FF2B5EF4-FFF2-40B4-BE49-F238E27FC236}">
                <a16:creationId xmlns:a16="http://schemas.microsoft.com/office/drawing/2014/main" id="{673446CD-D911-155B-4618-10C76CA9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35869"/>
            <a:ext cx="1895475" cy="162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BC320-904E-450A-5720-CF0BFC5ABE8D}"/>
              </a:ext>
            </a:extLst>
          </p:cNvPr>
          <p:cNvSpPr txBox="1"/>
          <p:nvPr/>
        </p:nvSpPr>
        <p:spPr>
          <a:xfrm>
            <a:off x="2986088" y="1789045"/>
            <a:ext cx="215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Storage Bottleneck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C5EFF-9282-D310-6140-6BB399B9B27C}"/>
              </a:ext>
            </a:extLst>
          </p:cNvPr>
          <p:cNvSpPr txBox="1"/>
          <p:nvPr/>
        </p:nvSpPr>
        <p:spPr>
          <a:xfrm>
            <a:off x="451619" y="5883196"/>
            <a:ext cx="112827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</a:t>
            </a:r>
            <a:r>
              <a:rPr lang="en-US" altLang="zh-CN" sz="1100" dirty="0"/>
              <a:t>ref 1</a:t>
            </a:r>
            <a:r>
              <a:rPr lang="en-US" sz="1100" dirty="0"/>
              <a:t>]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Han, Song,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Huizi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Mao, and William J. Dally. “Deep compression: Compressing deep neural networks with pruning, trained quantization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coding.”, 2015.</a:t>
            </a:r>
          </a:p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[ref 2]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Wei, et al. "Learning structured sparsity in deep neural networks."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 (2016).</a:t>
            </a:r>
            <a:endParaRPr lang="en-US" sz="11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[ref 3]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Xiaolong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Pconv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The missing but desirable sparsity in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dnn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weight pruning for real-time execution on mobile devices."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AAAI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34. No. 04. 2020.</a:t>
            </a:r>
          </a:p>
        </p:txBody>
      </p:sp>
      <p:pic>
        <p:nvPicPr>
          <p:cNvPr id="2052" name="Picture 4" descr="96 Time Sheet Cartoons Illustrations &amp; Clip Art - iStock">
            <a:extLst>
              <a:ext uri="{FF2B5EF4-FFF2-40B4-BE49-F238E27FC236}">
                <a16:creationId xmlns:a16="http://schemas.microsoft.com/office/drawing/2014/main" id="{F1E35E8E-AF41-CF03-2904-8C64F873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863" y="314862"/>
            <a:ext cx="2037571" cy="20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B045E4-2587-FCB0-35C0-C4E7F93BC28D}"/>
              </a:ext>
            </a:extLst>
          </p:cNvPr>
          <p:cNvSpPr txBox="1"/>
          <p:nvPr/>
        </p:nvSpPr>
        <p:spPr>
          <a:xfrm>
            <a:off x="9086425" y="1115867"/>
            <a:ext cx="2647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Real-time Performance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3FC484-6F69-FCCF-0002-FC813A7D8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015" y="2117352"/>
            <a:ext cx="4905374" cy="16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6796-9B34-9678-81EC-FE6ABF37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Compression in Quantum NN?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22683-5622-BD6F-B132-202AA58C4C93}"/>
              </a:ext>
            </a:extLst>
          </p:cNvPr>
          <p:cNvGrpSpPr/>
          <p:nvPr/>
        </p:nvGrpSpPr>
        <p:grpSpPr>
          <a:xfrm>
            <a:off x="835472" y="1230434"/>
            <a:ext cx="11020945" cy="2198566"/>
            <a:chOff x="801813" y="4202890"/>
            <a:chExt cx="11020945" cy="21985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E5159B-350D-372A-BD77-D9462E28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3921" y="4202890"/>
              <a:ext cx="1308919" cy="1747663"/>
            </a:xfrm>
            <a:prstGeom prst="rect">
              <a:avLst/>
            </a:prstGeom>
          </p:spPr>
        </p:pic>
        <p:pic>
          <p:nvPicPr>
            <p:cNvPr id="5" name="Picture 2" descr="ZCU102 Evaluation Board User Guide">
              <a:extLst>
                <a:ext uri="{FF2B5EF4-FFF2-40B4-BE49-F238E27FC236}">
                  <a16:creationId xmlns:a16="http://schemas.microsoft.com/office/drawing/2014/main" id="{508AC4BA-F480-8A31-3EE4-D07B14808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632" y="4310951"/>
              <a:ext cx="1313181" cy="13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5B2D02-7344-2422-56AB-27E1E4E0EB79}"/>
                    </a:ext>
                  </a:extLst>
                </p:cNvPr>
                <p:cNvSpPr txBox="1"/>
                <p:nvPr/>
              </p:nvSpPr>
              <p:spPr>
                <a:xfrm>
                  <a:off x="801813" y="6029046"/>
                  <a:ext cx="2089033" cy="372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FPGA </a:t>
                  </a:r>
                  <a:r>
                    <a:rPr lang="en-US" b="0" dirty="0"/>
                    <a:t>Error: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D054466-513A-4D26-8DF7-05991A1E9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13" y="6029046"/>
                  <a:ext cx="2089033" cy="372410"/>
                </a:xfrm>
                <a:prstGeom prst="rect">
                  <a:avLst/>
                </a:prstGeom>
                <a:blipFill>
                  <a:blip r:embed="rId4"/>
                  <a:stretch>
                    <a:fillRect l="-2632"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E12733-DD83-FE33-8F26-40A37635DB57}"/>
                    </a:ext>
                  </a:extLst>
                </p:cNvPr>
                <p:cNvSpPr txBox="1"/>
                <p:nvPr/>
              </p:nvSpPr>
              <p:spPr>
                <a:xfrm>
                  <a:off x="9244936" y="6032124"/>
                  <a:ext cx="25778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Qubit Error: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546C9D-F5C3-4038-8287-F9E47541E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936" y="6032124"/>
                  <a:ext cx="257782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3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FBDE435-3E0D-BD1D-D548-27341886A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6657" r="5916" b="7556"/>
            <a:stretch/>
          </p:blipFill>
          <p:spPr bwMode="auto">
            <a:xfrm>
              <a:off x="3523657" y="4310950"/>
              <a:ext cx="1882140" cy="1390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1A8876-FD1E-6D92-CC22-8ECEDF2459EC}"/>
                    </a:ext>
                  </a:extLst>
                </p:cNvPr>
                <p:cNvSpPr txBox="1"/>
                <p:nvPr/>
              </p:nvSpPr>
              <p:spPr>
                <a:xfrm>
                  <a:off x="3465420" y="6029046"/>
                  <a:ext cx="2298450" cy="372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CPU/GPU Error: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1A8876-FD1E-6D92-CC22-8ECEDF2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420" y="6029046"/>
                  <a:ext cx="2298450" cy="372410"/>
                </a:xfrm>
                <a:prstGeom prst="rect">
                  <a:avLst/>
                </a:prstGeom>
                <a:blipFill>
                  <a:blip r:embed="rId7"/>
                  <a:stretch>
                    <a:fillRect l="-2387" t="-6452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4" descr="The Challenge of Dram. Replacement: STT-RAM and FeRAM - In Search of the  Next Memory: Inside the Circuitry from the Oldest to the Emerging  Non-Volatile Memo">
              <a:extLst>
                <a:ext uri="{FF2B5EF4-FFF2-40B4-BE49-F238E27FC236}">
                  <a16:creationId xmlns:a16="http://schemas.microsoft.com/office/drawing/2014/main" id="{DB0BE371-9D37-9288-AE22-24EF7201E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056" y="4387008"/>
              <a:ext cx="2147887" cy="131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B4BBCB0-089D-2F4C-E7CD-D431FDBC8896}"/>
                    </a:ext>
                  </a:extLst>
                </p:cNvPr>
                <p:cNvSpPr txBox="1"/>
                <p:nvPr/>
              </p:nvSpPr>
              <p:spPr>
                <a:xfrm>
                  <a:off x="6272556" y="5995601"/>
                  <a:ext cx="2448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/>
                    <a:t>STT-RAM Error</a:t>
                  </a:r>
                  <a:r>
                    <a:rPr lang="en-US" b="0" dirty="0"/>
                    <a:t>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C3C49FD-9017-4909-ACAD-1C391442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556" y="5995601"/>
                  <a:ext cx="244810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3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37E80-FABA-4E36-7C99-D206638DCAF8}"/>
              </a:ext>
            </a:extLst>
          </p:cNvPr>
          <p:cNvCxnSpPr>
            <a:cxnSpLocks/>
          </p:cNvCxnSpPr>
          <p:nvPr/>
        </p:nvCxnSpPr>
        <p:spPr>
          <a:xfrm>
            <a:off x="9110780" y="1308645"/>
            <a:ext cx="0" cy="227082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7DBCEE-7711-7530-3838-10A8D516C723}"/>
              </a:ext>
            </a:extLst>
          </p:cNvPr>
          <p:cNvSpPr txBox="1"/>
          <p:nvPr/>
        </p:nvSpPr>
        <p:spPr>
          <a:xfrm>
            <a:off x="10961700" y="1804924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67DD88-044D-5419-D878-2A3AF6ABA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652" y="4258549"/>
            <a:ext cx="3479665" cy="193975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544880-0277-0AAF-0966-82BC223DDC1C}"/>
              </a:ext>
            </a:extLst>
          </p:cNvPr>
          <p:cNvCxnSpPr>
            <a:cxnSpLocks/>
          </p:cNvCxnSpPr>
          <p:nvPr/>
        </p:nvCxnSpPr>
        <p:spPr>
          <a:xfrm>
            <a:off x="204457" y="3564965"/>
            <a:ext cx="8906323" cy="2458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8D5B1B4-2994-9EC0-C41B-F83B3F59A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103" y="4448361"/>
            <a:ext cx="2701258" cy="1965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245580-DD06-ACEB-58F7-61FBF31BE925}"/>
              </a:ext>
            </a:extLst>
          </p:cNvPr>
          <p:cNvSpPr txBox="1"/>
          <p:nvPr/>
        </p:nvSpPr>
        <p:spPr>
          <a:xfrm>
            <a:off x="5179380" y="412982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altLang="zh-CN" dirty="0"/>
              <a:t>deal Results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CFD221-D1F1-6758-8987-68B274376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907" y="4424287"/>
            <a:ext cx="2780233" cy="1986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ACAEC7-7D37-000F-17C7-F427898DD05D}"/>
              </a:ext>
            </a:extLst>
          </p:cNvPr>
          <p:cNvSpPr txBox="1"/>
          <p:nvPr/>
        </p:nvSpPr>
        <p:spPr>
          <a:xfrm>
            <a:off x="8639822" y="412982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w/ Bit-Flip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4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3178-A46A-6A37-E99B-F8AF5254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Compression in QNN? --- Circuit Depth Affects Performance under Noisy Env.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E89343-7F82-0F44-AAAA-270CA02E2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0" y="787400"/>
            <a:ext cx="9115900" cy="5164319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65FF4154-01D9-3FAC-8402-8830E9E990EF}"/>
              </a:ext>
            </a:extLst>
          </p:cNvPr>
          <p:cNvSpPr txBox="1"/>
          <p:nvPr/>
        </p:nvSpPr>
        <p:spPr>
          <a:xfrm>
            <a:off x="325213" y="6080277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 Zlatko K. </a:t>
            </a:r>
            <a:r>
              <a:rPr lang="en-US" altLang="zh-CN" dirty="0" err="1"/>
              <a:t>Minev</a:t>
            </a:r>
            <a:r>
              <a:rPr lang="en-US" altLang="zh-CN" dirty="0"/>
              <a:t>, IBM Quantum 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4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>
            <a:spLocks noGrp="1"/>
          </p:cNvSpPr>
          <p:nvPr>
            <p:ph type="title"/>
          </p:nvPr>
        </p:nvSpPr>
        <p:spPr>
          <a:xfrm>
            <a:off x="225262" y="232044"/>
            <a:ext cx="8520154" cy="58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/>
            <a:r>
              <a:rPr lang="en-US" b="1" dirty="0"/>
              <a:t>Motivation and Background: From Classical To Quantum</a:t>
            </a:r>
            <a:endParaRPr b="1" dirty="0"/>
          </a:p>
        </p:txBody>
      </p:sp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720" y="1323559"/>
            <a:ext cx="11084560" cy="178377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405892" y="908086"/>
            <a:ext cx="609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Pruning and Quantization in Classical ML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Google Shape;82;p2"/>
          <p:cNvGrpSpPr/>
          <p:nvPr/>
        </p:nvGrpSpPr>
        <p:grpSpPr>
          <a:xfrm>
            <a:off x="191988" y="3248430"/>
            <a:ext cx="11805920" cy="2196060"/>
            <a:chOff x="191988" y="3248430"/>
            <a:chExt cx="11805920" cy="2196060"/>
          </a:xfrm>
        </p:grpSpPr>
        <p:sp>
          <p:nvSpPr>
            <p:cNvPr id="83" name="Google Shape;83;p2"/>
            <p:cNvSpPr txBox="1"/>
            <p:nvPr/>
          </p:nvSpPr>
          <p:spPr>
            <a:xfrm>
              <a:off x="405892" y="3248430"/>
              <a:ext cx="6094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Pruning and Quantization in Quantum ML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4" name="Google Shape;8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1988" y="3750664"/>
              <a:ext cx="11805920" cy="1693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"/>
          <p:cNvSpPr txBox="1"/>
          <p:nvPr/>
        </p:nvSpPr>
        <p:spPr>
          <a:xfrm>
            <a:off x="1390743" y="5587548"/>
            <a:ext cx="9517580" cy="830956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Pruning: </a:t>
            </a:r>
            <a:r>
              <a:rPr lang="en-US" sz="240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 only 0 can be pruned, but also 2pi, 4pi, etc.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Quantization: </a:t>
            </a:r>
            <a:r>
              <a:rPr lang="en-US" sz="240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Different quantization level may have different cost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4DEC-C78D-A3E7-EFEF-80CCC9ED08CC}"/>
              </a:ext>
            </a:extLst>
          </p:cNvPr>
          <p:cNvSpPr/>
          <p:nvPr/>
        </p:nvSpPr>
        <p:spPr>
          <a:xfrm>
            <a:off x="8235462" y="1424354"/>
            <a:ext cx="3616569" cy="1863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5160DC-2DE5-F642-6758-977DE6C7656B}"/>
              </a:ext>
            </a:extLst>
          </p:cNvPr>
          <p:cNvSpPr/>
          <p:nvPr/>
        </p:nvSpPr>
        <p:spPr>
          <a:xfrm>
            <a:off x="8446477" y="3750664"/>
            <a:ext cx="3616569" cy="169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90446" y="38085"/>
            <a:ext cx="10460323" cy="76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/>
            <a:r>
              <a:rPr lang="en-US" altLang="zh-CN" b="1" dirty="0"/>
              <a:t>Motivation and Background : </a:t>
            </a:r>
            <a:r>
              <a:rPr lang="en-US" b="1" dirty="0"/>
              <a:t>Quantum Compression is Compilation Aware</a:t>
            </a:r>
            <a:endParaRPr b="1" dirty="0"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668" y="993591"/>
            <a:ext cx="4497936" cy="163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907178"/>
            <a:ext cx="8991600" cy="22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2513" y="1154603"/>
            <a:ext cx="6605806" cy="2435409"/>
          </a:xfrm>
          <a:prstGeom prst="rect">
            <a:avLst/>
          </a:prstGeom>
          <a:noFill/>
          <a:ln w="3810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3"/>
          <p:cNvSpPr/>
          <p:nvPr/>
        </p:nvSpPr>
        <p:spPr>
          <a:xfrm>
            <a:off x="1638300" y="2627052"/>
            <a:ext cx="292100" cy="113214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1B1B1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2002386" y="2963114"/>
            <a:ext cx="17145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Compilation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7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10217187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LUT Construction and Training a Quantum Model</a:t>
            </a:r>
          </a:p>
          <a:p>
            <a:endParaRPr lang="en" altLang="zh-CN" dirty="0"/>
          </a:p>
        </p:txBody>
      </p:sp>
      <p:pic>
        <p:nvPicPr>
          <p:cNvPr id="12" name="Google Shape;157;g152b6fa84dd_1_6">
            <a:extLst>
              <a:ext uri="{FF2B5EF4-FFF2-40B4-BE49-F238E27FC236}">
                <a16:creationId xmlns:a16="http://schemas.microsoft.com/office/drawing/2014/main" id="{5F4C1EF5-288E-9246-BF64-99223E644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64" y="1783662"/>
            <a:ext cx="10953696" cy="41562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6">
            <a:extLst>
              <a:ext uri="{FF2B5EF4-FFF2-40B4-BE49-F238E27FC236}">
                <a16:creationId xmlns:a16="http://schemas.microsoft.com/office/drawing/2014/main" id="{91C36E79-69C5-2240-BBF0-3E8923992425}"/>
              </a:ext>
            </a:extLst>
          </p:cNvPr>
          <p:cNvSpPr/>
          <p:nvPr/>
        </p:nvSpPr>
        <p:spPr>
          <a:xfrm>
            <a:off x="4940368" y="1784711"/>
            <a:ext cx="7122196" cy="43966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91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10217187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LUT Construction and Training a Quantum Model</a:t>
            </a:r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  <p:sp>
        <p:nvSpPr>
          <p:cNvPr id="8" name="Google Shape;130;g1395c4ea3e9_0_3">
            <a:extLst>
              <a:ext uri="{FF2B5EF4-FFF2-40B4-BE49-F238E27FC236}">
                <a16:creationId xmlns:a16="http://schemas.microsoft.com/office/drawing/2014/main" id="{B5B63959-46BD-6A4D-A134-550A862269E6}"/>
              </a:ext>
            </a:extLst>
          </p:cNvPr>
          <p:cNvSpPr txBox="1"/>
          <p:nvPr/>
        </p:nvSpPr>
        <p:spPr>
          <a:xfrm>
            <a:off x="498642" y="1143074"/>
            <a:ext cx="601188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cs typeface="Times New Roman" panose="02020603050405020304" pitchFamily="18" charset="0"/>
              </a:rPr>
              <a:t>Compression-Level Lookup Table (LUT)</a:t>
            </a:r>
            <a:endParaRPr sz="2000" b="0" dirty="0"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4A2375-355D-BE48-BA3D-9E4F915E8F25}"/>
              </a:ext>
            </a:extLst>
          </p:cNvPr>
          <p:cNvSpPr txBox="1"/>
          <p:nvPr/>
        </p:nvSpPr>
        <p:spPr>
          <a:xfrm>
            <a:off x="1063605" y="1592574"/>
            <a:ext cx="8613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cs typeface="Times New Roman" panose="02020603050405020304" pitchFamily="18" charset="0"/>
              </a:rPr>
              <a:t>A combination of pruning/quantization level called as “compression level”.</a:t>
            </a:r>
            <a:endParaRPr lang="zh-CN" altLang="en-US" sz="2000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8CF715-92D6-A744-B30E-65DCE746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05" y="2126753"/>
            <a:ext cx="4770267" cy="25223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8ADFD7-B842-304C-A0BF-792BC26D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72" y="2090177"/>
            <a:ext cx="6459992" cy="235582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2A68484-46DA-754F-9C35-37B96D9E2DA7}"/>
              </a:ext>
            </a:extLst>
          </p:cNvPr>
          <p:cNvGrpSpPr/>
          <p:nvPr/>
        </p:nvGrpSpPr>
        <p:grpSpPr>
          <a:xfrm>
            <a:off x="498642" y="4838017"/>
            <a:ext cx="11757219" cy="1203573"/>
            <a:chOff x="498642" y="4838017"/>
            <a:chExt cx="11757219" cy="1203573"/>
          </a:xfrm>
        </p:grpSpPr>
        <p:sp>
          <p:nvSpPr>
            <p:cNvPr id="14" name="Google Shape;130;g1395c4ea3e9_0_3">
              <a:extLst>
                <a:ext uri="{FF2B5EF4-FFF2-40B4-BE49-F238E27FC236}">
                  <a16:creationId xmlns:a16="http://schemas.microsoft.com/office/drawing/2014/main" id="{8CC45E87-A151-BF48-8E0A-5A7ACBDFADF3}"/>
                </a:ext>
              </a:extLst>
            </p:cNvPr>
            <p:cNvSpPr txBox="1"/>
            <p:nvPr/>
          </p:nvSpPr>
          <p:spPr>
            <a:xfrm>
              <a:off x="498642" y="4838017"/>
              <a:ext cx="3396702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571500" lvl="0" indent="-571500">
                <a:buFont typeface="Wingdings" panose="05000000000000000000" pitchFamily="2" charset="2"/>
                <a:buChar char="q"/>
              </a:pPr>
              <a:r>
                <a:rPr lang="en-US" sz="2000" b="1" dirty="0">
                  <a:cs typeface="Times New Roman" panose="02020603050405020304" pitchFamily="18" charset="0"/>
                </a:rPr>
                <a:t>VQC Pre-Training</a:t>
              </a:r>
            </a:p>
            <a:p>
              <a:pPr marL="571500" lvl="0" indent="-57150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endParaRPr sz="2000" b="0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B4C71A4-049E-BE4C-A431-E9B0585AAFCC}"/>
                </a:ext>
              </a:extLst>
            </p:cNvPr>
            <p:cNvSpPr txBox="1"/>
            <p:nvPr/>
          </p:nvSpPr>
          <p:spPr>
            <a:xfrm>
              <a:off x="1063605" y="5333704"/>
              <a:ext cx="111922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0" dirty="0">
                  <a:cs typeface="Times New Roman" panose="02020603050405020304" pitchFamily="18" charset="0"/>
                </a:rPr>
                <a:t>A VQC model is pre-trained for compression and the training process is implemented with 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Torch Quantum</a:t>
              </a:r>
              <a:r>
                <a:rPr lang="en-US" altLang="zh-CN" sz="2000" dirty="0">
                  <a:cs typeface="Times New Roman" panose="02020603050405020304" pitchFamily="18" charset="0"/>
                </a:rPr>
                <a:t>.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59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/>
              <a:t>Hands-On Tutorial (1) : LUT Construction 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19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2" name="Mutation and crossover create new SubCircuit candidates">
            <a:extLst>
              <a:ext uri="{FF2B5EF4-FFF2-40B4-BE49-F238E27FC236}">
                <a16:creationId xmlns:a16="http://schemas.microsoft.com/office/drawing/2014/main" id="{13ED1CF7-CFC4-144C-9C5B-A85BAE156C09}"/>
              </a:ext>
            </a:extLst>
          </p:cNvPr>
          <p:cNvSpPr txBox="1">
            <a:spLocks/>
          </p:cNvSpPr>
          <p:nvPr/>
        </p:nvSpPr>
        <p:spPr>
          <a:xfrm>
            <a:off x="225261" y="749300"/>
            <a:ext cx="4993311" cy="2159471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Input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Fixing points list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Logical Gates List to be used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Quantum Backend</a:t>
            </a:r>
          </a:p>
        </p:txBody>
      </p:sp>
      <p:sp>
        <p:nvSpPr>
          <p:cNvPr id="16" name="Mutation and crossover create new SubCircuit candidates">
            <a:extLst>
              <a:ext uri="{FF2B5EF4-FFF2-40B4-BE49-F238E27FC236}">
                <a16:creationId xmlns:a16="http://schemas.microsoft.com/office/drawing/2014/main" id="{61A063AE-4CBD-FB40-972D-A3D43B958B24}"/>
              </a:ext>
            </a:extLst>
          </p:cNvPr>
          <p:cNvSpPr txBox="1">
            <a:spLocks/>
          </p:cNvSpPr>
          <p:nvPr/>
        </p:nvSpPr>
        <p:spPr>
          <a:xfrm>
            <a:off x="225262" y="2817331"/>
            <a:ext cx="4603002" cy="1864397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sz="2400" b="1" dirty="0"/>
              <a:t>Do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Get the compiler for the backend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Get the compiled circuit length of each logical gate at each special fixing points</a:t>
            </a:r>
          </a:p>
          <a:p>
            <a:pPr marL="0" indent="0" hangingPunct="1">
              <a:buNone/>
            </a:pPr>
            <a:endParaRPr lang="en-US" sz="3200" b="1" dirty="0"/>
          </a:p>
        </p:txBody>
      </p:sp>
      <p:sp>
        <p:nvSpPr>
          <p:cNvPr id="17" name="Mutation and crossover create new SubCircuit candidates">
            <a:extLst>
              <a:ext uri="{FF2B5EF4-FFF2-40B4-BE49-F238E27FC236}">
                <a16:creationId xmlns:a16="http://schemas.microsoft.com/office/drawing/2014/main" id="{5BE85925-BCAE-204E-90D4-CE09C14F19D7}"/>
              </a:ext>
            </a:extLst>
          </p:cNvPr>
          <p:cNvSpPr txBox="1">
            <a:spLocks/>
          </p:cNvSpPr>
          <p:nvPr/>
        </p:nvSpPr>
        <p:spPr>
          <a:xfrm>
            <a:off x="225261" y="5104817"/>
            <a:ext cx="4438179" cy="1344791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Output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Compression-Level Lookup Table (</a:t>
            </a:r>
            <a:r>
              <a:rPr lang="en-US" altLang="zh-CN" sz="2000" dirty="0">
                <a:solidFill>
                  <a:schemeClr val="dk1"/>
                </a:solidFill>
                <a:cs typeface="Calibri"/>
                <a:sym typeface="Calibri"/>
              </a:rPr>
              <a:t>LUT) 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cs typeface="Calibri"/>
              <a:sym typeface="Calibri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B6F7A55-4B2D-5A4B-85DD-96ED2A75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63" y="880989"/>
            <a:ext cx="7234301" cy="226692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4DC699-71AD-7748-8117-EA916C83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63" y="3414998"/>
            <a:ext cx="4025508" cy="286022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9565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128D-A638-637C-E7C0-FD21FE23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Learning?</a:t>
            </a:r>
          </a:p>
        </p:txBody>
      </p:sp>
      <p:pic>
        <p:nvPicPr>
          <p:cNvPr id="3" name="图片 13" descr="Technician Farmer Use Wifi Computer Control Agriculture Drone ...">
            <a:extLst>
              <a:ext uri="{FF2B5EF4-FFF2-40B4-BE49-F238E27FC236}">
                <a16:creationId xmlns:a16="http://schemas.microsoft.com/office/drawing/2014/main" id="{D78A2D83-B946-BFB7-FC78-84A79ED0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r="425"/>
          <a:stretch>
            <a:fillRect/>
          </a:stretch>
        </p:blipFill>
        <p:spPr bwMode="auto">
          <a:xfrm>
            <a:off x="437742" y="1264243"/>
            <a:ext cx="2451275" cy="1661837"/>
          </a:xfrm>
          <a:custGeom>
            <a:avLst/>
            <a:gdLst>
              <a:gd name="connsiteX0" fmla="*/ 276978 w 2451275"/>
              <a:gd name="connsiteY0" fmla="*/ 0 h 1661837"/>
              <a:gd name="connsiteX1" fmla="*/ 2174297 w 2451275"/>
              <a:gd name="connsiteY1" fmla="*/ 0 h 1661837"/>
              <a:gd name="connsiteX2" fmla="*/ 2451275 w 2451275"/>
              <a:gd name="connsiteY2" fmla="*/ 276978 h 1661837"/>
              <a:gd name="connsiteX3" fmla="*/ 2451275 w 2451275"/>
              <a:gd name="connsiteY3" fmla="*/ 1384859 h 1661837"/>
              <a:gd name="connsiteX4" fmla="*/ 2174297 w 2451275"/>
              <a:gd name="connsiteY4" fmla="*/ 1661837 h 1661837"/>
              <a:gd name="connsiteX5" fmla="*/ 276978 w 2451275"/>
              <a:gd name="connsiteY5" fmla="*/ 1661837 h 1661837"/>
              <a:gd name="connsiteX6" fmla="*/ 0 w 2451275"/>
              <a:gd name="connsiteY6" fmla="*/ 1384859 h 1661837"/>
              <a:gd name="connsiteX7" fmla="*/ 0 w 2451275"/>
              <a:gd name="connsiteY7" fmla="*/ 276978 h 1661837"/>
              <a:gd name="connsiteX8" fmla="*/ 276978 w 2451275"/>
              <a:gd name="connsiteY8" fmla="*/ 0 h 16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7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9"/>
                </a:lnTo>
                <a:cubicBezTo>
                  <a:pt x="2451275" y="1537830"/>
                  <a:pt x="2327268" y="1661837"/>
                  <a:pt x="2174297" y="1661837"/>
                </a:cubicBezTo>
                <a:lnTo>
                  <a:pt x="276978" y="1661837"/>
                </a:lnTo>
                <a:cubicBezTo>
                  <a:pt x="124007" y="1661837"/>
                  <a:pt x="0" y="1537830"/>
                  <a:pt x="0" y="1384859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949C5367-0220-A4D9-FB1A-1D656B4C63E0}"/>
              </a:ext>
            </a:extLst>
          </p:cNvPr>
          <p:cNvSpPr/>
          <p:nvPr/>
        </p:nvSpPr>
        <p:spPr>
          <a:xfrm>
            <a:off x="981143" y="3028890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endParaRPr lang="zh-CN" altLang="en-US" sz="2000" dirty="0"/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87CE20BC-8048-6AEB-6C02-BF424D1C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6" r="8146"/>
          <a:stretch>
            <a:fillRect/>
          </a:stretch>
        </p:blipFill>
        <p:spPr>
          <a:xfrm>
            <a:off x="3290998" y="1264243"/>
            <a:ext cx="2451275" cy="1661837"/>
          </a:xfrm>
          <a:custGeom>
            <a:avLst/>
            <a:gdLst>
              <a:gd name="connsiteX0" fmla="*/ 276978 w 2451275"/>
              <a:gd name="connsiteY0" fmla="*/ 0 h 1661837"/>
              <a:gd name="connsiteX1" fmla="*/ 2174297 w 2451275"/>
              <a:gd name="connsiteY1" fmla="*/ 0 h 1661837"/>
              <a:gd name="connsiteX2" fmla="*/ 2451275 w 2451275"/>
              <a:gd name="connsiteY2" fmla="*/ 276978 h 1661837"/>
              <a:gd name="connsiteX3" fmla="*/ 2451275 w 2451275"/>
              <a:gd name="connsiteY3" fmla="*/ 1384859 h 1661837"/>
              <a:gd name="connsiteX4" fmla="*/ 2174297 w 2451275"/>
              <a:gd name="connsiteY4" fmla="*/ 1661837 h 1661837"/>
              <a:gd name="connsiteX5" fmla="*/ 276978 w 2451275"/>
              <a:gd name="connsiteY5" fmla="*/ 1661837 h 1661837"/>
              <a:gd name="connsiteX6" fmla="*/ 0 w 2451275"/>
              <a:gd name="connsiteY6" fmla="*/ 1384859 h 1661837"/>
              <a:gd name="connsiteX7" fmla="*/ 0 w 2451275"/>
              <a:gd name="connsiteY7" fmla="*/ 276978 h 1661837"/>
              <a:gd name="connsiteX8" fmla="*/ 276978 w 2451275"/>
              <a:gd name="connsiteY8" fmla="*/ 0 h 16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7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9"/>
                </a:lnTo>
                <a:cubicBezTo>
                  <a:pt x="2451275" y="1537830"/>
                  <a:pt x="2327268" y="1661837"/>
                  <a:pt x="2174297" y="1661837"/>
                </a:cubicBezTo>
                <a:lnTo>
                  <a:pt x="276978" y="1661837"/>
                </a:lnTo>
                <a:cubicBezTo>
                  <a:pt x="124007" y="1661837"/>
                  <a:pt x="0" y="1537830"/>
                  <a:pt x="0" y="1384859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</p:spPr>
      </p:pic>
      <p:sp>
        <p:nvSpPr>
          <p:cNvPr id="6" name="矩形 6">
            <a:extLst>
              <a:ext uri="{FF2B5EF4-FFF2-40B4-BE49-F238E27FC236}">
                <a16:creationId xmlns:a16="http://schemas.microsoft.com/office/drawing/2014/main" id="{48C27FF6-AA57-7090-E372-E595F1C55BA6}"/>
              </a:ext>
            </a:extLst>
          </p:cNvPr>
          <p:cNvSpPr/>
          <p:nvPr/>
        </p:nvSpPr>
        <p:spPr>
          <a:xfrm>
            <a:off x="4070022" y="3028890"/>
            <a:ext cx="1021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</a:t>
            </a:r>
            <a:endParaRPr lang="zh-CN" altLang="en-US" sz="2000" dirty="0"/>
          </a:p>
        </p:txBody>
      </p:sp>
      <p:pic>
        <p:nvPicPr>
          <p:cNvPr id="7" name="图片 15" descr="CYBERSECURITY: DOE, utilities seek the ultimate shield against ...">
            <a:extLst>
              <a:ext uri="{FF2B5EF4-FFF2-40B4-BE49-F238E27FC236}">
                <a16:creationId xmlns:a16="http://schemas.microsoft.com/office/drawing/2014/main" id="{ECF166CA-2E21-8AB8-ACE1-607BB79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r="12023"/>
          <a:stretch>
            <a:fillRect/>
          </a:stretch>
        </p:blipFill>
        <p:spPr bwMode="auto">
          <a:xfrm>
            <a:off x="6361623" y="1264243"/>
            <a:ext cx="2451275" cy="1661836"/>
          </a:xfrm>
          <a:custGeom>
            <a:avLst/>
            <a:gdLst>
              <a:gd name="connsiteX0" fmla="*/ 276968 w 2451275"/>
              <a:gd name="connsiteY0" fmla="*/ 0 h 1661836"/>
              <a:gd name="connsiteX1" fmla="*/ 2174307 w 2451275"/>
              <a:gd name="connsiteY1" fmla="*/ 0 h 1661836"/>
              <a:gd name="connsiteX2" fmla="*/ 2230118 w 2451275"/>
              <a:gd name="connsiteY2" fmla="*/ 5626 h 1661836"/>
              <a:gd name="connsiteX3" fmla="*/ 2451275 w 2451275"/>
              <a:gd name="connsiteY3" fmla="*/ 276977 h 1661836"/>
              <a:gd name="connsiteX4" fmla="*/ 2451275 w 2451275"/>
              <a:gd name="connsiteY4" fmla="*/ 1384858 h 1661836"/>
              <a:gd name="connsiteX5" fmla="*/ 2174297 w 2451275"/>
              <a:gd name="connsiteY5" fmla="*/ 1661836 h 1661836"/>
              <a:gd name="connsiteX6" fmla="*/ 276978 w 2451275"/>
              <a:gd name="connsiteY6" fmla="*/ 1661836 h 1661836"/>
              <a:gd name="connsiteX7" fmla="*/ 0 w 2451275"/>
              <a:gd name="connsiteY7" fmla="*/ 1384858 h 1661836"/>
              <a:gd name="connsiteX8" fmla="*/ 0 w 2451275"/>
              <a:gd name="connsiteY8" fmla="*/ 276977 h 1661836"/>
              <a:gd name="connsiteX9" fmla="*/ 221157 w 2451275"/>
              <a:gd name="connsiteY9" fmla="*/ 5626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1275" h="1661836">
                <a:moveTo>
                  <a:pt x="276968" y="0"/>
                </a:moveTo>
                <a:lnTo>
                  <a:pt x="2174307" y="0"/>
                </a:lnTo>
                <a:lnTo>
                  <a:pt x="2230118" y="5626"/>
                </a:lnTo>
                <a:cubicBezTo>
                  <a:pt x="2356332" y="31453"/>
                  <a:pt x="2451275" y="143127"/>
                  <a:pt x="2451275" y="276977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7"/>
                </a:lnTo>
                <a:cubicBezTo>
                  <a:pt x="0" y="143127"/>
                  <a:pt x="94943" y="31453"/>
                  <a:pt x="221157" y="562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957745A0-F1EF-9BC7-75FC-A7B17E5836DA}"/>
              </a:ext>
            </a:extLst>
          </p:cNvPr>
          <p:cNvSpPr/>
          <p:nvPr/>
        </p:nvSpPr>
        <p:spPr>
          <a:xfrm>
            <a:off x="6758348" y="3028890"/>
            <a:ext cx="1657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</a:t>
            </a:r>
            <a:endParaRPr lang="zh-CN" altLang="en-US" sz="2000" dirty="0"/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id="{BE9BAF75-6A86-BA6C-3EB5-E472916934A9}"/>
              </a:ext>
            </a:extLst>
          </p:cNvPr>
          <p:cNvSpPr/>
          <p:nvPr/>
        </p:nvSpPr>
        <p:spPr>
          <a:xfrm>
            <a:off x="9801432" y="3028890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</a:t>
            </a:r>
            <a:endParaRPr lang="zh-CN" altLang="en-US" sz="2000" dirty="0"/>
          </a:p>
        </p:txBody>
      </p:sp>
      <p:pic>
        <p:nvPicPr>
          <p:cNvPr id="10" name="图片 25" descr="3 Reasons Why Sloppy Thinking Leads to Careless Educational ICT ...">
            <a:extLst>
              <a:ext uri="{FF2B5EF4-FFF2-40B4-BE49-F238E27FC236}">
                <a16:creationId xmlns:a16="http://schemas.microsoft.com/office/drawing/2014/main" id="{EF796C3A-E84A-E5DF-7D7A-EC1DA3F2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" t="725" r="21644"/>
          <a:stretch>
            <a:fillRect/>
          </a:stretch>
        </p:blipFill>
        <p:spPr bwMode="auto">
          <a:xfrm>
            <a:off x="372585" y="3833631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6">
            <a:extLst>
              <a:ext uri="{FF2B5EF4-FFF2-40B4-BE49-F238E27FC236}">
                <a16:creationId xmlns:a16="http://schemas.microsoft.com/office/drawing/2014/main" id="{CB209AFE-DFE1-7F49-5B2D-F1C3B1E1263A}"/>
              </a:ext>
            </a:extLst>
          </p:cNvPr>
          <p:cNvSpPr/>
          <p:nvPr/>
        </p:nvSpPr>
        <p:spPr>
          <a:xfrm>
            <a:off x="1051674" y="5597755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zh-CN" altLang="en-US" sz="2000" dirty="0"/>
          </a:p>
        </p:txBody>
      </p:sp>
      <p:pic>
        <p:nvPicPr>
          <p:cNvPr id="12" name="图片 32" descr="Medical Device Operating System | RTOS, Pre-Certified for Safety ...">
            <a:extLst>
              <a:ext uri="{FF2B5EF4-FFF2-40B4-BE49-F238E27FC236}">
                <a16:creationId xmlns:a16="http://schemas.microsoft.com/office/drawing/2014/main" id="{C38F4B68-4E97-9245-2621-E49E6696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t="3219" r="9703" b="3219"/>
          <a:stretch>
            <a:fillRect/>
          </a:stretch>
        </p:blipFill>
        <p:spPr bwMode="auto">
          <a:xfrm>
            <a:off x="3290997" y="3833631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33">
            <a:extLst>
              <a:ext uri="{FF2B5EF4-FFF2-40B4-BE49-F238E27FC236}">
                <a16:creationId xmlns:a16="http://schemas.microsoft.com/office/drawing/2014/main" id="{EC73A11D-8FB1-E2A7-9120-DEFEA924CB00}"/>
              </a:ext>
            </a:extLst>
          </p:cNvPr>
          <p:cNvSpPr/>
          <p:nvPr/>
        </p:nvSpPr>
        <p:spPr>
          <a:xfrm>
            <a:off x="3452946" y="5593757"/>
            <a:ext cx="2127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Medical Operation</a:t>
            </a:r>
            <a:endParaRPr lang="zh-CN" altLang="en-US" sz="2000" dirty="0"/>
          </a:p>
        </p:txBody>
      </p:sp>
      <p:pic>
        <p:nvPicPr>
          <p:cNvPr id="16" name="图片 23" descr="How will the electric vehicle evolution affect stamping manufacture?">
            <a:extLst>
              <a:ext uri="{FF2B5EF4-FFF2-40B4-BE49-F238E27FC236}">
                <a16:creationId xmlns:a16="http://schemas.microsoft.com/office/drawing/2014/main" id="{6E1F2601-CC2D-3AFD-86E6-42C370E7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1955" r="2777" b="1391"/>
          <a:stretch>
            <a:fillRect/>
          </a:stretch>
        </p:blipFill>
        <p:spPr bwMode="auto">
          <a:xfrm>
            <a:off x="9369347" y="1264242"/>
            <a:ext cx="2451275" cy="1661837"/>
          </a:xfrm>
          <a:custGeom>
            <a:avLst/>
            <a:gdLst>
              <a:gd name="connsiteX0" fmla="*/ 276978 w 2451275"/>
              <a:gd name="connsiteY0" fmla="*/ 0 h 1661837"/>
              <a:gd name="connsiteX1" fmla="*/ 2174297 w 2451275"/>
              <a:gd name="connsiteY1" fmla="*/ 0 h 1661837"/>
              <a:gd name="connsiteX2" fmla="*/ 2451275 w 2451275"/>
              <a:gd name="connsiteY2" fmla="*/ 276978 h 1661837"/>
              <a:gd name="connsiteX3" fmla="*/ 2451275 w 2451275"/>
              <a:gd name="connsiteY3" fmla="*/ 1384859 h 1661837"/>
              <a:gd name="connsiteX4" fmla="*/ 2174297 w 2451275"/>
              <a:gd name="connsiteY4" fmla="*/ 1661837 h 1661837"/>
              <a:gd name="connsiteX5" fmla="*/ 276978 w 2451275"/>
              <a:gd name="connsiteY5" fmla="*/ 1661837 h 1661837"/>
              <a:gd name="connsiteX6" fmla="*/ 0 w 2451275"/>
              <a:gd name="connsiteY6" fmla="*/ 1384859 h 1661837"/>
              <a:gd name="connsiteX7" fmla="*/ 0 w 2451275"/>
              <a:gd name="connsiteY7" fmla="*/ 276978 h 1661837"/>
              <a:gd name="connsiteX8" fmla="*/ 276978 w 2451275"/>
              <a:gd name="connsiteY8" fmla="*/ 0 h 16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7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9"/>
                </a:lnTo>
                <a:cubicBezTo>
                  <a:pt x="2451275" y="1537830"/>
                  <a:pt x="2327268" y="1661837"/>
                  <a:pt x="2174297" y="1661837"/>
                </a:cubicBezTo>
                <a:lnTo>
                  <a:pt x="276978" y="1661837"/>
                </a:lnTo>
                <a:cubicBezTo>
                  <a:pt x="124007" y="1661837"/>
                  <a:pt x="0" y="1537830"/>
                  <a:pt x="0" y="1384859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8">
            <a:extLst>
              <a:ext uri="{FF2B5EF4-FFF2-40B4-BE49-F238E27FC236}">
                <a16:creationId xmlns:a16="http://schemas.microsoft.com/office/drawing/2014/main" id="{3A9D3307-D642-77C4-6818-14E047BDD72F}"/>
              </a:ext>
            </a:extLst>
          </p:cNvPr>
          <p:cNvSpPr/>
          <p:nvPr/>
        </p:nvSpPr>
        <p:spPr>
          <a:xfrm>
            <a:off x="10101192" y="5861295"/>
            <a:ext cx="8931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/>
              <a:t>……</a:t>
            </a:r>
            <a:endParaRPr lang="zh-CN" altLang="en-US" sz="4000" dirty="0"/>
          </a:p>
        </p:txBody>
      </p:sp>
      <p:sp>
        <p:nvSpPr>
          <p:cNvPr id="18" name="矩形 36">
            <a:extLst>
              <a:ext uri="{FF2B5EF4-FFF2-40B4-BE49-F238E27FC236}">
                <a16:creationId xmlns:a16="http://schemas.microsoft.com/office/drawing/2014/main" id="{D61AD926-FE84-DD54-7B56-833B8BC2334D}"/>
              </a:ext>
            </a:extLst>
          </p:cNvPr>
          <p:cNvSpPr/>
          <p:nvPr/>
        </p:nvSpPr>
        <p:spPr>
          <a:xfrm>
            <a:off x="6375707" y="5593757"/>
            <a:ext cx="2328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Scientific Computing</a:t>
            </a:r>
            <a:endParaRPr lang="zh-CN" alt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26A44C-BD3F-F3A5-DB6D-D81ABEB8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" b="4745"/>
          <a:stretch/>
        </p:blipFill>
        <p:spPr bwMode="auto">
          <a:xfrm>
            <a:off x="6361623" y="3833631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09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15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21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7400835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Problem Definition</a:t>
            </a:r>
          </a:p>
          <a:p>
            <a:endParaRPr lang="en" altLang="zh-CN" dirty="0"/>
          </a:p>
        </p:txBody>
      </p:sp>
      <p:pic>
        <p:nvPicPr>
          <p:cNvPr id="12" name="Google Shape;157;g152b6fa84dd_1_6">
            <a:extLst>
              <a:ext uri="{FF2B5EF4-FFF2-40B4-BE49-F238E27FC236}">
                <a16:creationId xmlns:a16="http://schemas.microsoft.com/office/drawing/2014/main" id="{5F4C1EF5-288E-9246-BF64-99223E644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64" y="1783662"/>
            <a:ext cx="10953696" cy="41562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6">
            <a:extLst>
              <a:ext uri="{FF2B5EF4-FFF2-40B4-BE49-F238E27FC236}">
                <a16:creationId xmlns:a16="http://schemas.microsoft.com/office/drawing/2014/main" id="{91C36E79-69C5-2240-BBF0-3E8923992425}"/>
              </a:ext>
            </a:extLst>
          </p:cNvPr>
          <p:cNvSpPr/>
          <p:nvPr/>
        </p:nvSpPr>
        <p:spPr>
          <a:xfrm>
            <a:off x="667064" y="1784711"/>
            <a:ext cx="4453576" cy="43966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88385A-C4B2-9B41-8531-171F6320FD2F}"/>
              </a:ext>
            </a:extLst>
          </p:cNvPr>
          <p:cNvSpPr txBox="1"/>
          <p:nvPr/>
        </p:nvSpPr>
        <p:spPr>
          <a:xfrm>
            <a:off x="519657" y="1239049"/>
            <a:ext cx="115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Given VQC </a:t>
            </a:r>
            <a:r>
              <a:rPr lang="en-US" b="1" dirty="0">
                <a:cs typeface="Times New Roman" panose="02020603050405020304" pitchFamily="18" charset="0"/>
              </a:rPr>
              <a:t>W(</a:t>
            </a:r>
            <a:r>
              <a:rPr lang="el-GR" b="1" dirty="0">
                <a:cs typeface="Times New Roman" panose="02020603050405020304" pitchFamily="18" charset="0"/>
              </a:rPr>
              <a:t>θ)</a:t>
            </a:r>
            <a:r>
              <a:rPr lang="el-GR" dirty="0">
                <a:cs typeface="Times New Roman" panose="02020603050405020304" pitchFamily="18" charset="0"/>
              </a:rPr>
              <a:t>,  </a:t>
            </a:r>
            <a:r>
              <a:rPr lang="en-US" dirty="0">
                <a:cs typeface="Times New Roman" panose="02020603050405020304" pitchFamily="18" charset="0"/>
              </a:rPr>
              <a:t>LUT </a:t>
            </a:r>
            <a:r>
              <a:rPr lang="en-US" b="1" i="1" dirty="0">
                <a:cs typeface="Times New Roman" panose="02020603050405020304" pitchFamily="18" charset="0"/>
              </a:rPr>
              <a:t>T</a:t>
            </a:r>
            <a:r>
              <a:rPr lang="en-US" dirty="0">
                <a:cs typeface="Times New Roman" panose="02020603050405020304" pitchFamily="18" charset="0"/>
              </a:rPr>
              <a:t>, quantum compiler </a:t>
            </a:r>
            <a:r>
              <a:rPr lang="en-US" b="1" dirty="0">
                <a:cs typeface="Times New Roman" panose="02020603050405020304" pitchFamily="18" charset="0"/>
              </a:rPr>
              <a:t>C</a:t>
            </a:r>
            <a:r>
              <a:rPr lang="en-US" dirty="0">
                <a:cs typeface="Times New Roman" panose="02020603050405020304" pitchFamily="18" charset="0"/>
              </a:rPr>
              <a:t>, the problem is to determine trainable parameters </a:t>
            </a:r>
            <a:r>
              <a:rPr lang="el-GR" b="1" dirty="0">
                <a:cs typeface="Times New Roman" panose="02020603050405020304" pitchFamily="18" charset="0"/>
              </a:rPr>
              <a:t>θ</a:t>
            </a:r>
            <a:r>
              <a:rPr lang="el-GR" dirty="0">
                <a:cs typeface="Times New Roman" panose="02020603050405020304" pitchFamily="18" charset="0"/>
              </a:rPr>
              <a:t>, </a:t>
            </a:r>
            <a:r>
              <a:rPr lang="en-US" dirty="0">
                <a:cs typeface="Times New Roman" panose="02020603050405020304" pitchFamily="18" charset="0"/>
              </a:rPr>
              <a:t>such that:</a:t>
            </a:r>
          </a:p>
        </p:txBody>
      </p:sp>
      <p:sp>
        <p:nvSpPr>
          <p:cNvPr id="9" name="Google Shape;119;p6">
            <a:extLst>
              <a:ext uri="{FF2B5EF4-FFF2-40B4-BE49-F238E27FC236}">
                <a16:creationId xmlns:a16="http://schemas.microsoft.com/office/drawing/2014/main" id="{FAE6CC88-94F4-9D4D-88AA-B743B4AEFD90}"/>
              </a:ext>
            </a:extLst>
          </p:cNvPr>
          <p:cNvSpPr/>
          <p:nvPr/>
        </p:nvSpPr>
        <p:spPr>
          <a:xfrm>
            <a:off x="8522164" y="1908354"/>
            <a:ext cx="3558688" cy="403157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60;g152b6fa84dd_1_6">
            <a:extLst>
              <a:ext uri="{FF2B5EF4-FFF2-40B4-BE49-F238E27FC236}">
                <a16:creationId xmlns:a16="http://schemas.microsoft.com/office/drawing/2014/main" id="{F71C5562-C438-6940-B835-64A3B12BF9D4}"/>
              </a:ext>
            </a:extLst>
          </p:cNvPr>
          <p:cNvSpPr/>
          <p:nvPr/>
        </p:nvSpPr>
        <p:spPr>
          <a:xfrm>
            <a:off x="5120640" y="3200400"/>
            <a:ext cx="3401524" cy="2359152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254E04-08B6-1E4B-98AB-3449ADAA97CD}"/>
              </a:ext>
            </a:extLst>
          </p:cNvPr>
          <p:cNvSpPr txBox="1"/>
          <p:nvPr/>
        </p:nvSpPr>
        <p:spPr>
          <a:xfrm>
            <a:off x="5157216" y="3521362"/>
            <a:ext cx="3503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)): training loss on the given dataset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TCD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the circuit depth of VQC</a:t>
            </a:r>
          </a:p>
        </p:txBody>
      </p:sp>
    </p:spTree>
    <p:extLst>
      <p:ext uri="{BB962C8B-B14F-4D97-AF65-F5344CB8AC3E}">
        <p14:creationId xmlns:p14="http://schemas.microsoft.com/office/powerpoint/2010/main" val="112278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10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23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10217187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Reconstruction of LUT for ADMM</a:t>
            </a:r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4A2375-355D-BE48-BA3D-9E4F915E8F25}"/>
              </a:ext>
            </a:extLst>
          </p:cNvPr>
          <p:cNvSpPr txBox="1"/>
          <p:nvPr/>
        </p:nvSpPr>
        <p:spPr>
          <a:xfrm>
            <a:off x="498642" y="1165897"/>
            <a:ext cx="11463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cs typeface="Times New Roman" panose="02020603050405020304" pitchFamily="18" charset="0"/>
              </a:rPr>
              <a:t>Process is conducted by traversing all quantum gates in VQC and select the compression target with highest metric.</a:t>
            </a:r>
          </a:p>
        </p:txBody>
      </p:sp>
      <p:pic>
        <p:nvPicPr>
          <p:cNvPr id="12" name="Google Shape;157;g152b6fa84dd_1_6">
            <a:extLst>
              <a:ext uri="{FF2B5EF4-FFF2-40B4-BE49-F238E27FC236}">
                <a16:creationId xmlns:a16="http://schemas.microsoft.com/office/drawing/2014/main" id="{9EB76778-14F4-3249-951F-38318B7B3E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200" y="1892071"/>
            <a:ext cx="10953696" cy="415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9;p6">
            <a:extLst>
              <a:ext uri="{FF2B5EF4-FFF2-40B4-BE49-F238E27FC236}">
                <a16:creationId xmlns:a16="http://schemas.microsoft.com/office/drawing/2014/main" id="{F327457B-2853-534D-9A76-ECEC4998737D}"/>
              </a:ext>
            </a:extLst>
          </p:cNvPr>
          <p:cNvSpPr/>
          <p:nvPr/>
        </p:nvSpPr>
        <p:spPr>
          <a:xfrm>
            <a:off x="8467300" y="1936129"/>
            <a:ext cx="3558688" cy="4130498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Google Shape;119;p6">
            <a:extLst>
              <a:ext uri="{FF2B5EF4-FFF2-40B4-BE49-F238E27FC236}">
                <a16:creationId xmlns:a16="http://schemas.microsoft.com/office/drawing/2014/main" id="{E689A76F-7314-5042-AB8C-BC28BE0F09CC}"/>
              </a:ext>
            </a:extLst>
          </p:cNvPr>
          <p:cNvSpPr/>
          <p:nvPr/>
        </p:nvSpPr>
        <p:spPr>
          <a:xfrm>
            <a:off x="498642" y="1954416"/>
            <a:ext cx="4713438" cy="4300079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" name="Google Shape;160;g152b6fa84dd_1_6">
            <a:extLst>
              <a:ext uri="{FF2B5EF4-FFF2-40B4-BE49-F238E27FC236}">
                <a16:creationId xmlns:a16="http://schemas.microsoft.com/office/drawing/2014/main" id="{546CB264-91C0-D940-95A1-7C46D88B01E3}"/>
              </a:ext>
            </a:extLst>
          </p:cNvPr>
          <p:cNvSpPr/>
          <p:nvPr/>
        </p:nvSpPr>
        <p:spPr>
          <a:xfrm>
            <a:off x="5220470" y="2009280"/>
            <a:ext cx="3241670" cy="1447152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Google Shape;160;g152b6fa84dd_1_6">
            <a:extLst>
              <a:ext uri="{FF2B5EF4-FFF2-40B4-BE49-F238E27FC236}">
                <a16:creationId xmlns:a16="http://schemas.microsoft.com/office/drawing/2014/main" id="{D591989F-0221-A441-BDD0-788BC14E42A8}"/>
              </a:ext>
            </a:extLst>
          </p:cNvPr>
          <p:cNvSpPr/>
          <p:nvPr/>
        </p:nvSpPr>
        <p:spPr>
          <a:xfrm>
            <a:off x="6510528" y="3456432"/>
            <a:ext cx="1954192" cy="22677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28FCA-2C67-C64C-8255-7F947EC22692}"/>
              </a:ext>
            </a:extLst>
          </p:cNvPr>
          <p:cNvGrpSpPr/>
          <p:nvPr/>
        </p:nvGrpSpPr>
        <p:grpSpPr>
          <a:xfrm>
            <a:off x="380524" y="2166219"/>
            <a:ext cx="4881826" cy="1811435"/>
            <a:chOff x="380524" y="2166219"/>
            <a:chExt cx="4881826" cy="181143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19E3D0D-9395-6A47-864F-A9F193AB827A}"/>
                </a:ext>
              </a:extLst>
            </p:cNvPr>
            <p:cNvSpPr txBox="1"/>
            <p:nvPr/>
          </p:nvSpPr>
          <p:spPr>
            <a:xfrm>
              <a:off x="498642" y="2166219"/>
              <a:ext cx="4763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0" dirty="0">
                  <a:cs typeface="Times New Roman" panose="02020603050405020304" pitchFamily="18" charset="0"/>
                </a:rPr>
                <a:t>A heuristic metric for the choice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929D772-0C17-1D41-83CE-1441D72D0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524" y="2557225"/>
              <a:ext cx="4512270" cy="630556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421C3B-E94D-AE44-94B1-3B0835BE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642" y="3134916"/>
              <a:ext cx="2631801" cy="842738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CE112D9A-E83B-0643-B4CF-DD425ACF5773}"/>
              </a:ext>
            </a:extLst>
          </p:cNvPr>
          <p:cNvSpPr txBox="1"/>
          <p:nvPr/>
        </p:nvSpPr>
        <p:spPr>
          <a:xfrm>
            <a:off x="526192" y="3866096"/>
            <a:ext cx="4439754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acc(W(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the VQC under new parameters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TCD(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inverse of the compression ratio by changing parameters from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/>
              <a:t>Hands-On Tutorial (</a:t>
            </a:r>
            <a:r>
              <a:rPr lang="en-US" altLang="zh-CN" b="1" dirty="0"/>
              <a:t>2</a:t>
            </a:r>
            <a:r>
              <a:rPr lang="en" altLang="zh-CN" b="1" dirty="0"/>
              <a:t>) : Reconstruct LUT for ADMM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24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2" name="Mutation and crossover create new SubCircuit candidates">
            <a:extLst>
              <a:ext uri="{FF2B5EF4-FFF2-40B4-BE49-F238E27FC236}">
                <a16:creationId xmlns:a16="http://schemas.microsoft.com/office/drawing/2014/main" id="{13ED1CF7-CFC4-144C-9C5B-A85BAE156C09}"/>
              </a:ext>
            </a:extLst>
          </p:cNvPr>
          <p:cNvSpPr txBox="1">
            <a:spLocks/>
          </p:cNvSpPr>
          <p:nvPr/>
        </p:nvSpPr>
        <p:spPr>
          <a:xfrm>
            <a:off x="225261" y="749300"/>
            <a:ext cx="6285267" cy="2159471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Input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Trained model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Original LUT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The metrics function of accuracy and length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ea typeface="Calibri"/>
              <a:cs typeface="Calibri"/>
              <a:sym typeface="Calibri"/>
            </a:endParaRPr>
          </a:p>
        </p:txBody>
      </p:sp>
      <p:sp>
        <p:nvSpPr>
          <p:cNvPr id="16" name="Mutation and crossover create new SubCircuit candidates">
            <a:extLst>
              <a:ext uri="{FF2B5EF4-FFF2-40B4-BE49-F238E27FC236}">
                <a16:creationId xmlns:a16="http://schemas.microsoft.com/office/drawing/2014/main" id="{61A063AE-4CBD-FB40-972D-A3D43B958B24}"/>
              </a:ext>
            </a:extLst>
          </p:cNvPr>
          <p:cNvSpPr txBox="1">
            <a:spLocks/>
          </p:cNvSpPr>
          <p:nvPr/>
        </p:nvSpPr>
        <p:spPr>
          <a:xfrm>
            <a:off x="225261" y="2762467"/>
            <a:ext cx="6285267" cy="2597019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ym typeface="Calibri"/>
              </a:rPr>
              <a:t>For each parameter, Do</a:t>
            </a:r>
            <a:endParaRPr lang="en-US" sz="2400" b="1" dirty="0"/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Replace it with points at compression level in original LUT while fixing other parameters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Calculate the metrics of each new model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Select the point with the highest metric as the compression level for ADMM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cs typeface="Calibri"/>
              <a:sym typeface="Calibri"/>
            </a:endParaRP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17" name="Mutation and crossover create new SubCircuit candidates">
            <a:extLst>
              <a:ext uri="{FF2B5EF4-FFF2-40B4-BE49-F238E27FC236}">
                <a16:creationId xmlns:a16="http://schemas.microsoft.com/office/drawing/2014/main" id="{5BE85925-BCAE-204E-90D4-CE09C14F19D7}"/>
              </a:ext>
            </a:extLst>
          </p:cNvPr>
          <p:cNvSpPr txBox="1">
            <a:spLocks/>
          </p:cNvSpPr>
          <p:nvPr/>
        </p:nvSpPr>
        <p:spPr>
          <a:xfrm>
            <a:off x="280125" y="5359486"/>
            <a:ext cx="5096547" cy="1065780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Output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A new LUT for ADMM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DC1EF7-D63B-9247-9C63-221BC571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912" y="940121"/>
            <a:ext cx="4581520" cy="2069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C09F73-4B39-6441-8789-6E148C53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912" y="3674495"/>
            <a:ext cx="5681472" cy="608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049C4A-C98B-EC49-A2F5-F12984E8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64" y="5428235"/>
            <a:ext cx="7772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5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9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26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7400835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Compression based on ADMM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  <p:pic>
        <p:nvPicPr>
          <p:cNvPr id="12" name="Google Shape;157;g152b6fa84dd_1_6">
            <a:extLst>
              <a:ext uri="{FF2B5EF4-FFF2-40B4-BE49-F238E27FC236}">
                <a16:creationId xmlns:a16="http://schemas.microsoft.com/office/drawing/2014/main" id="{5F4C1EF5-288E-9246-BF64-99223E644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64" y="1783662"/>
            <a:ext cx="10953696" cy="41562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6">
            <a:extLst>
              <a:ext uri="{FF2B5EF4-FFF2-40B4-BE49-F238E27FC236}">
                <a16:creationId xmlns:a16="http://schemas.microsoft.com/office/drawing/2014/main" id="{91C36E79-69C5-2240-BBF0-3E8923992425}"/>
              </a:ext>
            </a:extLst>
          </p:cNvPr>
          <p:cNvSpPr/>
          <p:nvPr/>
        </p:nvSpPr>
        <p:spPr>
          <a:xfrm>
            <a:off x="667064" y="1784711"/>
            <a:ext cx="4453576" cy="43966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88385A-C4B2-9B41-8531-171F6320FD2F}"/>
              </a:ext>
            </a:extLst>
          </p:cNvPr>
          <p:cNvSpPr txBox="1"/>
          <p:nvPr/>
        </p:nvSpPr>
        <p:spPr>
          <a:xfrm>
            <a:off x="519657" y="1239049"/>
            <a:ext cx="115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Each parameter can either be compressed to the target value in </a:t>
            </a:r>
            <a:r>
              <a:rPr lang="en-US" dirty="0" err="1">
                <a:cs typeface="Times New Roman" panose="02020603050405020304" pitchFamily="18" charset="0"/>
              </a:rPr>
              <a:t>T</a:t>
            </a:r>
            <a:r>
              <a:rPr lang="en-US" b="1" i="1" baseline="30000" dirty="0" err="1">
                <a:cs typeface="Times New Roman" panose="02020603050405020304" pitchFamily="18" charset="0"/>
              </a:rPr>
              <a:t>admm</a:t>
            </a:r>
            <a:r>
              <a:rPr lang="en-US" dirty="0">
                <a:cs typeface="Times New Roman" panose="02020603050405020304" pitchFamily="18" charset="0"/>
              </a:rPr>
              <a:t> or not compressed.</a:t>
            </a:r>
          </a:p>
        </p:txBody>
      </p:sp>
      <p:sp>
        <p:nvSpPr>
          <p:cNvPr id="9" name="Google Shape;119;p6">
            <a:extLst>
              <a:ext uri="{FF2B5EF4-FFF2-40B4-BE49-F238E27FC236}">
                <a16:creationId xmlns:a16="http://schemas.microsoft.com/office/drawing/2014/main" id="{FAE6CC88-94F4-9D4D-88AA-B743B4AEFD90}"/>
              </a:ext>
            </a:extLst>
          </p:cNvPr>
          <p:cNvSpPr/>
          <p:nvPr/>
        </p:nvSpPr>
        <p:spPr>
          <a:xfrm>
            <a:off x="8522164" y="1908354"/>
            <a:ext cx="3558688" cy="403157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60;g152b6fa84dd_1_6">
            <a:extLst>
              <a:ext uri="{FF2B5EF4-FFF2-40B4-BE49-F238E27FC236}">
                <a16:creationId xmlns:a16="http://schemas.microsoft.com/office/drawing/2014/main" id="{F71C5562-C438-6940-B835-64A3B12BF9D4}"/>
              </a:ext>
            </a:extLst>
          </p:cNvPr>
          <p:cNvSpPr/>
          <p:nvPr/>
        </p:nvSpPr>
        <p:spPr>
          <a:xfrm>
            <a:off x="5120640" y="3218688"/>
            <a:ext cx="1664208" cy="2359152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60;g152b6fa84dd_1_6">
            <a:extLst>
              <a:ext uri="{FF2B5EF4-FFF2-40B4-BE49-F238E27FC236}">
                <a16:creationId xmlns:a16="http://schemas.microsoft.com/office/drawing/2014/main" id="{D48C21C1-BE54-884E-8302-0DB8853B3AEC}"/>
              </a:ext>
            </a:extLst>
          </p:cNvPr>
          <p:cNvSpPr/>
          <p:nvPr/>
        </p:nvSpPr>
        <p:spPr>
          <a:xfrm>
            <a:off x="5120640" y="1908354"/>
            <a:ext cx="3401524" cy="1310334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67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7400835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Compression based on ADMM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  <p:sp>
        <p:nvSpPr>
          <p:cNvPr id="13" name="Google Shape;213;g153274a93cc_2_12">
            <a:extLst>
              <a:ext uri="{FF2B5EF4-FFF2-40B4-BE49-F238E27FC236}">
                <a16:creationId xmlns:a16="http://schemas.microsoft.com/office/drawing/2014/main" id="{874B0D48-DEA7-7B43-86E3-7B3021A336B7}"/>
              </a:ext>
            </a:extLst>
          </p:cNvPr>
          <p:cNvSpPr txBox="1"/>
          <p:nvPr/>
        </p:nvSpPr>
        <p:spPr>
          <a:xfrm>
            <a:off x="483081" y="1184185"/>
            <a:ext cx="11128539" cy="489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cs typeface="Times New Roman" panose="02020603050405020304" pitchFamily="18" charset="0"/>
              </a:rPr>
              <a:t>Given reconstructed compression-level LUT </a:t>
            </a:r>
            <a:r>
              <a:rPr lang="en-US" b="0" i="1" dirty="0" err="1">
                <a:cs typeface="Times New Roman" panose="02020603050405020304" pitchFamily="18" charset="0"/>
              </a:rPr>
              <a:t>T</a:t>
            </a:r>
            <a:r>
              <a:rPr lang="en-US" b="1" i="1" baseline="30000" dirty="0" err="1">
                <a:cs typeface="Times New Roman" panose="02020603050405020304" pitchFamily="18" charset="0"/>
              </a:rPr>
              <a:t>admm</a:t>
            </a:r>
            <a:r>
              <a:rPr lang="en-US" b="0" dirty="0">
                <a:cs typeface="Times New Roman" panose="02020603050405020304" pitchFamily="18" charset="0"/>
              </a:rPr>
              <a:t>, the CQCP is formulated as</a:t>
            </a:r>
            <a:r>
              <a:rPr lang="en-US" dirty="0">
                <a:cs typeface="Times New Roman" panose="02020603050405020304" pitchFamily="18" charset="0"/>
              </a:rPr>
              <a:t>:</a:t>
            </a:r>
            <a:endParaRPr dirty="0"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cs typeface="Times New Roman" panose="02020603050405020304" pitchFamily="18" charset="0"/>
              </a:rPr>
              <a:t>: a set of auxiliary variables for subproblem decomposition and </a:t>
            </a:r>
            <a:r>
              <a:rPr lang="en-US" b="0" i="1" dirty="0">
                <a:cs typeface="Times New Roman" panose="02020603050405020304" pitchFamily="18" charset="0"/>
              </a:rPr>
              <a:t>z</a:t>
            </a:r>
            <a:r>
              <a:rPr lang="en-US" b="0" i="1" baseline="-25000" dirty="0">
                <a:cs typeface="Times New Roman" panose="02020603050405020304" pitchFamily="18" charset="0"/>
              </a:rPr>
              <a:t>i</a:t>
            </a:r>
            <a:r>
              <a:rPr lang="en-US" b="0" i="1" dirty="0">
                <a:cs typeface="Times New Roman" panose="02020603050405020304" pitchFamily="18" charset="0"/>
              </a:rPr>
              <a:t> </a:t>
            </a:r>
            <a:r>
              <a:rPr lang="en-US" b="0" dirty="0">
                <a:cs typeface="Times New Roman" panose="02020603050405020304" pitchFamily="18" charset="0"/>
              </a:rPr>
              <a:t>∈ </a:t>
            </a:r>
            <a:r>
              <a:rPr lang="en-US" dirty="0">
                <a:cs typeface="Times New Roman" panose="02020603050405020304" pitchFamily="18" charset="0"/>
              </a:rPr>
              <a:t>Z</a:t>
            </a:r>
            <a:r>
              <a:rPr lang="en-US" b="0" dirty="0">
                <a:cs typeface="Times New Roman" panose="02020603050405020304" pitchFamily="18" charset="0"/>
              </a:rPr>
              <a:t> is corresponding to </a:t>
            </a:r>
            <a:r>
              <a:rPr lang="en-US" b="0" dirty="0" err="1">
                <a:cs typeface="Times New Roman" panose="02020603050405020304" pitchFamily="18" charset="0"/>
              </a:rPr>
              <a:t>θ</a:t>
            </a:r>
            <a:r>
              <a:rPr lang="en-US" b="0" baseline="-25000" dirty="0" err="1">
                <a:cs typeface="Times New Roman" panose="02020603050405020304" pitchFamily="18" charset="0"/>
              </a:rPr>
              <a:t>i</a:t>
            </a:r>
            <a:r>
              <a:rPr lang="en-US" b="0" dirty="0">
                <a:cs typeface="Times New Roman" panose="02020603050405020304" pitchFamily="18" charset="0"/>
              </a:rPr>
              <a:t> ∈ </a:t>
            </a:r>
            <a:r>
              <a:rPr lang="en-US" dirty="0">
                <a:cs typeface="Times New Roman" panose="02020603050405020304" pitchFamily="18" charset="0"/>
              </a:rPr>
              <a:t>θ</a:t>
            </a:r>
            <a:endParaRPr b="0" dirty="0"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W(θ)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TCD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0" dirty="0">
                <a:cs typeface="Times New Roman" panose="02020603050405020304" pitchFamily="18" charset="0"/>
              </a:rPr>
              <a:t>: the objective function in the original CQCP problem(previously seen). </a:t>
            </a:r>
            <a:endParaRPr b="0" dirty="0"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</a:t>
            </a:r>
            <a:r>
              <a:rPr lang="en-US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b="0" dirty="0">
                <a:cs typeface="Times New Roman" panose="02020603050405020304" pitchFamily="18" charset="0"/>
              </a:rPr>
              <a:t>An indicator function to serve as a penalty term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b="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dirty="0">
                <a:cs typeface="Times New Roman" panose="02020603050405020304" pitchFamily="18" charset="0"/>
              </a:rPr>
              <a:t>variable to indicate whether the parameters will be compressed at iteration </a:t>
            </a:r>
            <a:r>
              <a:rPr lang="en-US" b="0" i="1" dirty="0">
                <a:cs typeface="Times New Roman" panose="02020603050405020304" pitchFamily="18" charset="0"/>
              </a:rPr>
              <a:t>r.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7F94AA-A9E7-A748-9BEA-9CA8AB87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70" y="1758971"/>
            <a:ext cx="4945418" cy="1186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C85DA1-CA05-6F48-B883-562F4154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31" y="4091100"/>
            <a:ext cx="5684521" cy="1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/>
              <a:t>Hands-On Tutorial (</a:t>
            </a:r>
            <a:r>
              <a:rPr lang="en-US" altLang="zh-CN" b="1" dirty="0"/>
              <a:t>3</a:t>
            </a:r>
            <a:r>
              <a:rPr lang="en" altLang="zh-CN" b="1" dirty="0"/>
              <a:t>) : Compression based on ADMM 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2" name="Mutation and crossover create new SubCircuit candidates">
            <a:extLst>
              <a:ext uri="{FF2B5EF4-FFF2-40B4-BE49-F238E27FC236}">
                <a16:creationId xmlns:a16="http://schemas.microsoft.com/office/drawing/2014/main" id="{13ED1CF7-CFC4-144C-9C5B-A85BAE156C09}"/>
              </a:ext>
            </a:extLst>
          </p:cNvPr>
          <p:cNvSpPr txBox="1">
            <a:spLocks/>
          </p:cNvSpPr>
          <p:nvPr/>
        </p:nvSpPr>
        <p:spPr>
          <a:xfrm>
            <a:off x="225261" y="749301"/>
            <a:ext cx="4993311" cy="1628140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Input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A trained model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Calibri"/>
                <a:cs typeface="Calibri"/>
                <a:sym typeface="Calibri"/>
              </a:rPr>
              <a:t>A new LUT for ADMM</a:t>
            </a:r>
          </a:p>
        </p:txBody>
      </p:sp>
      <p:sp>
        <p:nvSpPr>
          <p:cNvPr id="16" name="Mutation and crossover create new SubCircuit candidates">
            <a:extLst>
              <a:ext uri="{FF2B5EF4-FFF2-40B4-BE49-F238E27FC236}">
                <a16:creationId xmlns:a16="http://schemas.microsoft.com/office/drawing/2014/main" id="{61A063AE-4CBD-FB40-972D-A3D43B958B24}"/>
              </a:ext>
            </a:extLst>
          </p:cNvPr>
          <p:cNvSpPr txBox="1">
            <a:spLocks/>
          </p:cNvSpPr>
          <p:nvPr/>
        </p:nvSpPr>
        <p:spPr>
          <a:xfrm>
            <a:off x="225261" y="2132837"/>
            <a:ext cx="4785651" cy="1864397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sz="2400" b="1" dirty="0"/>
              <a:t>Do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Compress a model with ADMM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Fine-tune the compressed model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cs typeface="Calibri"/>
              <a:sym typeface="Calibri"/>
            </a:endParaRPr>
          </a:p>
          <a:p>
            <a:pPr marL="0" indent="0" hangingPunct="1">
              <a:buNone/>
            </a:pPr>
            <a:endParaRPr lang="en-US" sz="3200" b="1" dirty="0"/>
          </a:p>
        </p:txBody>
      </p:sp>
      <p:sp>
        <p:nvSpPr>
          <p:cNvPr id="17" name="Mutation and crossover create new SubCircuit candidates">
            <a:extLst>
              <a:ext uri="{FF2B5EF4-FFF2-40B4-BE49-F238E27FC236}">
                <a16:creationId xmlns:a16="http://schemas.microsoft.com/office/drawing/2014/main" id="{5BE85925-BCAE-204E-90D4-CE09C14F19D7}"/>
              </a:ext>
            </a:extLst>
          </p:cNvPr>
          <p:cNvSpPr txBox="1">
            <a:spLocks/>
          </p:cNvSpPr>
          <p:nvPr/>
        </p:nvSpPr>
        <p:spPr>
          <a:xfrm>
            <a:off x="261837" y="3632961"/>
            <a:ext cx="4566195" cy="1065780"/>
          </a:xfrm>
          <a:prstGeom prst="rect">
            <a:avLst/>
          </a:prstGeom>
        </p:spPr>
        <p:txBody>
          <a:bodyPr/>
          <a:lstStyle>
            <a:lvl1pPr marL="5080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2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176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7272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23368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946400" marR="0" indent="-508000" algn="l" defTabSz="914400" rtl="0" latinLnBrk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894399" marR="0" indent="-518399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326400" marR="0" indent="-5184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Char char="●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8100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267200" marR="0" indent="-60960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-1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Output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Calibri"/>
                <a:sym typeface="Calibri"/>
              </a:rPr>
              <a:t>A compressed model</a:t>
            </a: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cs typeface="Calibri"/>
              <a:sym typeface="Calibri"/>
            </a:endParaRPr>
          </a:p>
          <a:p>
            <a:pPr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endParaRPr lang="en-US" altLang="zh-CN" sz="2000" dirty="0">
              <a:cs typeface="Calibri"/>
              <a:sym typeface="Calibri"/>
            </a:endParaRPr>
          </a:p>
        </p:txBody>
      </p:sp>
      <p:graphicFrame>
        <p:nvGraphicFramePr>
          <p:cNvPr id="7" name="Google Shape;302;p15">
            <a:extLst>
              <a:ext uri="{FF2B5EF4-FFF2-40B4-BE49-F238E27FC236}">
                <a16:creationId xmlns:a16="http://schemas.microsoft.com/office/drawing/2014/main" id="{01D64687-C925-0642-8543-49B70C499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985608"/>
              </p:ext>
            </p:extLst>
          </p:nvPr>
        </p:nvGraphicFramePr>
        <p:xfrm>
          <a:off x="621105" y="4785944"/>
          <a:ext cx="4597467" cy="1322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32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0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Circuit Length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Original model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51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94.20%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+mn-lt"/>
                          <a:cs typeface="Calibri" panose="020F0502020204030204" pitchFamily="34" charset="0"/>
                        </a:rPr>
                        <a:t>Compressed</a:t>
                      </a:r>
                      <a:endParaRPr sz="16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35</a:t>
                      </a:r>
                      <a:endParaRPr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97.10%</a:t>
                      </a:r>
                      <a:endParaRPr lang="en-US" altLang="zh-CN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CA8FF274-0614-CD49-940A-DD1750B8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92" y="1514809"/>
            <a:ext cx="4878303" cy="194857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51310F0-1A1D-A041-8200-41B5C373E917}"/>
              </a:ext>
            </a:extLst>
          </p:cNvPr>
          <p:cNvGrpSpPr/>
          <p:nvPr/>
        </p:nvGrpSpPr>
        <p:grpSpPr>
          <a:xfrm>
            <a:off x="5782191" y="4165851"/>
            <a:ext cx="4765392" cy="1908891"/>
            <a:chOff x="5782191" y="4165851"/>
            <a:chExt cx="4765392" cy="19088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796CB0E-4BF6-9340-9D77-4F9600CA9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36" r="5683"/>
            <a:stretch/>
          </p:blipFill>
          <p:spPr>
            <a:xfrm>
              <a:off x="5782191" y="4269818"/>
              <a:ext cx="4765392" cy="1802610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5048852-67DD-BD48-87FF-EC7B5685EC67}"/>
                </a:ext>
              </a:extLst>
            </p:cNvPr>
            <p:cNvSpPr/>
            <p:nvPr/>
          </p:nvSpPr>
          <p:spPr>
            <a:xfrm>
              <a:off x="6030588" y="5531716"/>
              <a:ext cx="643584" cy="54302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C736DD7-12BE-4547-AEAD-2BB465C23D83}"/>
                </a:ext>
              </a:extLst>
            </p:cNvPr>
            <p:cNvSpPr/>
            <p:nvPr/>
          </p:nvSpPr>
          <p:spPr>
            <a:xfrm>
              <a:off x="9846229" y="5134259"/>
              <a:ext cx="512914" cy="4645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27CB229-9AA1-094F-BD2B-8165FB8AAD30}"/>
                </a:ext>
              </a:extLst>
            </p:cNvPr>
            <p:cNvSpPr/>
            <p:nvPr/>
          </p:nvSpPr>
          <p:spPr>
            <a:xfrm>
              <a:off x="8468766" y="5233561"/>
              <a:ext cx="504860" cy="7696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7133D33-AFA2-7F49-A233-DDB04A9F5BB9}"/>
                </a:ext>
              </a:extLst>
            </p:cNvPr>
            <p:cNvSpPr/>
            <p:nvPr/>
          </p:nvSpPr>
          <p:spPr>
            <a:xfrm>
              <a:off x="8864775" y="4165851"/>
              <a:ext cx="581675" cy="169677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FEAA296-1FF4-804E-9A30-928969BD8A2A}"/>
                </a:ext>
              </a:extLst>
            </p:cNvPr>
            <p:cNvSpPr/>
            <p:nvPr/>
          </p:nvSpPr>
          <p:spPr>
            <a:xfrm>
              <a:off x="9438396" y="4754340"/>
              <a:ext cx="460473" cy="3799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521B0EC-DE44-B14E-9E8B-96B8871F819D}"/>
                </a:ext>
              </a:extLst>
            </p:cNvPr>
            <p:cNvSpPr/>
            <p:nvPr/>
          </p:nvSpPr>
          <p:spPr>
            <a:xfrm>
              <a:off x="7060924" y="4778233"/>
              <a:ext cx="506831" cy="422414"/>
            </a:xfrm>
            <a:prstGeom prst="ellipse">
              <a:avLst/>
            </a:prstGeom>
            <a:noFill/>
            <a:ln w="57150">
              <a:solidFill>
                <a:srgbClr val="055CFE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51F3606-1478-F54F-A146-F07473160D98}"/>
                </a:ext>
              </a:extLst>
            </p:cNvPr>
            <p:cNvSpPr/>
            <p:nvPr/>
          </p:nvSpPr>
          <p:spPr>
            <a:xfrm>
              <a:off x="9895510" y="4316879"/>
              <a:ext cx="460473" cy="3799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CE854C2-24C0-D54D-ADA9-24AFB31766E4}"/>
                </a:ext>
              </a:extLst>
            </p:cNvPr>
            <p:cNvSpPr/>
            <p:nvPr/>
          </p:nvSpPr>
          <p:spPr>
            <a:xfrm>
              <a:off x="9898670" y="5557118"/>
              <a:ext cx="460473" cy="3799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13AAF51-30B5-0941-956A-6C6324A6094F}"/>
                </a:ext>
              </a:extLst>
            </p:cNvPr>
            <p:cNvSpPr/>
            <p:nvPr/>
          </p:nvSpPr>
          <p:spPr>
            <a:xfrm>
              <a:off x="9386167" y="4331481"/>
              <a:ext cx="506831" cy="422414"/>
            </a:xfrm>
            <a:prstGeom prst="ellipse">
              <a:avLst/>
            </a:prstGeom>
            <a:noFill/>
            <a:ln w="57150">
              <a:solidFill>
                <a:srgbClr val="055CFE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976E2162-8485-EC43-8344-AF31926840DF}"/>
              </a:ext>
            </a:extLst>
          </p:cNvPr>
          <p:cNvSpPr/>
          <p:nvPr/>
        </p:nvSpPr>
        <p:spPr>
          <a:xfrm>
            <a:off x="10873121" y="4608102"/>
            <a:ext cx="1144238" cy="4760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Pruned</a:t>
            </a:r>
            <a:endParaRPr kumimoji="0" lang="zh-CN" alt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72A83DC-141F-FF49-96CF-62BB671233A3}"/>
              </a:ext>
            </a:extLst>
          </p:cNvPr>
          <p:cNvSpPr/>
          <p:nvPr/>
        </p:nvSpPr>
        <p:spPr>
          <a:xfrm>
            <a:off x="10710914" y="5271008"/>
            <a:ext cx="1481085" cy="476069"/>
          </a:xfrm>
          <a:prstGeom prst="ellipse">
            <a:avLst/>
          </a:prstGeom>
          <a:noFill/>
          <a:ln w="57150">
            <a:solidFill>
              <a:srgbClr val="055CF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Quantized</a:t>
            </a:r>
            <a:endParaRPr kumimoji="0" lang="zh-CN" alt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213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1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DC51A8-3BF1-4D0B-AE0E-1752BB75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Bottlenecks in 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BA34B-6C89-4004-8167-03A5DE4B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</a:t>
            </a:fld>
            <a:r>
              <a:rPr lang="en-US"/>
              <a:t>  |  George Mason University</a:t>
            </a:r>
            <a:endParaRPr lang="en-US" dirty="0"/>
          </a:p>
        </p:txBody>
      </p:sp>
      <p:grpSp>
        <p:nvGrpSpPr>
          <p:cNvPr id="16" name="组合 18">
            <a:extLst>
              <a:ext uri="{FF2B5EF4-FFF2-40B4-BE49-F238E27FC236}">
                <a16:creationId xmlns:a16="http://schemas.microsoft.com/office/drawing/2014/main" id="{46D1FB07-4585-40C3-AF8A-68331ADA4F91}"/>
              </a:ext>
            </a:extLst>
          </p:cNvPr>
          <p:cNvGrpSpPr/>
          <p:nvPr/>
        </p:nvGrpSpPr>
        <p:grpSpPr>
          <a:xfrm>
            <a:off x="7158509" y="787400"/>
            <a:ext cx="4116070" cy="2384829"/>
            <a:chOff x="6525734" y="1929220"/>
            <a:chExt cx="4772933" cy="2765412"/>
          </a:xfrm>
        </p:grpSpPr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E4DF1A7C-2A32-4D05-9A5B-E1E7D3F87B32}"/>
                </a:ext>
              </a:extLst>
            </p:cNvPr>
            <p:cNvSpPr/>
            <p:nvPr/>
          </p:nvSpPr>
          <p:spPr>
            <a:xfrm>
              <a:off x="6525734" y="1929220"/>
              <a:ext cx="4772933" cy="2765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992691B4-9548-43DE-B01A-6D9ECA48D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5735" y="4302050"/>
              <a:ext cx="4772932" cy="39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2400" b="1">
                  <a:solidFill>
                    <a:srgbClr val="191966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80008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cs typeface="Calibri" panose="020F0502020204030204" pitchFamily="34" charset="0"/>
                </a:rPr>
                <a:t>Perf. of classical computing stops increasing</a:t>
              </a:r>
              <a:endParaRPr lang="en-US" altLang="en-US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E1D1D615-CA9D-4064-9AC0-7F18C0D6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475" y="1997188"/>
              <a:ext cx="4555452" cy="235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24">
            <a:extLst>
              <a:ext uri="{FF2B5EF4-FFF2-40B4-BE49-F238E27FC236}">
                <a16:creationId xmlns:a16="http://schemas.microsoft.com/office/drawing/2014/main" id="{2EE517A3-1789-4C6C-8A91-7DFBFF737F4B}"/>
              </a:ext>
            </a:extLst>
          </p:cNvPr>
          <p:cNvGrpSpPr/>
          <p:nvPr/>
        </p:nvGrpSpPr>
        <p:grpSpPr>
          <a:xfrm>
            <a:off x="1471643" y="795057"/>
            <a:ext cx="4385318" cy="2384829"/>
            <a:chOff x="152579" y="1035391"/>
            <a:chExt cx="5067070" cy="2755580"/>
          </a:xfrm>
        </p:grpSpPr>
        <p:sp>
          <p:nvSpPr>
            <p:cNvPr id="21" name="矩形 25">
              <a:extLst>
                <a:ext uri="{FF2B5EF4-FFF2-40B4-BE49-F238E27FC236}">
                  <a16:creationId xmlns:a16="http://schemas.microsoft.com/office/drawing/2014/main" id="{28955A3F-3155-46FA-BFC0-1CEA8ED4483D}"/>
                </a:ext>
              </a:extLst>
            </p:cNvPr>
            <p:cNvSpPr/>
            <p:nvPr/>
          </p:nvSpPr>
          <p:spPr>
            <a:xfrm>
              <a:off x="152579" y="1035391"/>
              <a:ext cx="5067069" cy="2746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4EB2028C-0801-41E5-9556-3A7798223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79" y="3399785"/>
              <a:ext cx="5067070" cy="391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2400" b="1">
                  <a:solidFill>
                    <a:srgbClr val="191966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80008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tx1"/>
                  </a:solidFill>
                  <a:cs typeface="Calibri" panose="020F0502020204030204" pitchFamily="34" charset="0"/>
                </a:rPr>
                <a:t>Deep neural network grows exponentially</a:t>
              </a:r>
              <a:endParaRPr lang="en-US" altLang="en-US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7D698A1-4787-4679-B108-EDF5AB699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02" y="1117691"/>
              <a:ext cx="4865636" cy="229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8BCF29-00C4-4C96-840A-A80C1479B770}"/>
              </a:ext>
            </a:extLst>
          </p:cNvPr>
          <p:cNvCxnSpPr/>
          <p:nvPr/>
        </p:nvCxnSpPr>
        <p:spPr>
          <a:xfrm>
            <a:off x="660400" y="3305630"/>
            <a:ext cx="108712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itle 5">
            <a:extLst>
              <a:ext uri="{FF2B5EF4-FFF2-40B4-BE49-F238E27FC236}">
                <a16:creationId xmlns:a16="http://schemas.microsoft.com/office/drawing/2014/main" id="{153B3B35-DFD2-4676-85AC-301459290E03}"/>
              </a:ext>
            </a:extLst>
          </p:cNvPr>
          <p:cNvSpPr txBox="1">
            <a:spLocks/>
          </p:cNvSpPr>
          <p:nvPr/>
        </p:nvSpPr>
        <p:spPr>
          <a:xfrm>
            <a:off x="660400" y="3283860"/>
            <a:ext cx="11176000" cy="4311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Medical AI Scenario: (Input size exponentially grows from Radiology to Pathology Imaging)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7D1B19-F28D-45C1-A43E-63F12A329B48}"/>
              </a:ext>
            </a:extLst>
          </p:cNvPr>
          <p:cNvGraphicFramePr>
            <a:graphicFrameLocks noGrp="1"/>
          </p:cNvGraphicFramePr>
          <p:nvPr/>
        </p:nvGraphicFramePr>
        <p:xfrm>
          <a:off x="302468" y="4037559"/>
          <a:ext cx="3959516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30715">
                  <a:extLst>
                    <a:ext uri="{9D8B030D-6E8A-4147-A177-3AD203B41FA5}">
                      <a16:colId xmlns:a16="http://schemas.microsoft.com/office/drawing/2014/main" val="3325662464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118859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Radiology Modality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Size (MB)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97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CT Scan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153.4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98.6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72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X-ray angiography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157.5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14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Ultrasound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69.2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7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Breast imaging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862561"/>
                  </a:ext>
                </a:extLst>
              </a:tr>
            </a:tbl>
          </a:graphicData>
        </a:graphic>
      </p:graphicFrame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C2799F43-5C55-4860-AB49-D7BA2ED01C0E}"/>
              </a:ext>
            </a:extLst>
          </p:cNvPr>
          <p:cNvGraphicFramePr>
            <a:graphicFrameLocks noGrp="1"/>
          </p:cNvGraphicFramePr>
          <p:nvPr/>
        </p:nvGraphicFramePr>
        <p:xfrm>
          <a:off x="4870556" y="4037559"/>
          <a:ext cx="7133353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15875">
                  <a:extLst>
                    <a:ext uri="{9D8B030D-6E8A-4147-A177-3AD203B41FA5}">
                      <a16:colId xmlns:a16="http://schemas.microsoft.com/office/drawing/2014/main" val="3325662464"/>
                    </a:ext>
                  </a:extLst>
                </a:gridCol>
                <a:gridCol w="2975428">
                  <a:extLst>
                    <a:ext uri="{9D8B030D-6E8A-4147-A177-3AD203B41FA5}">
                      <a16:colId xmlns:a16="http://schemas.microsoft.com/office/drawing/2014/main" val="3186015112"/>
                    </a:ext>
                  </a:extLst>
                </a:gridCol>
                <a:gridCol w="2142050">
                  <a:extLst>
                    <a:ext uri="{9D8B030D-6E8A-4147-A177-3AD203B41FA5}">
                      <a16:colId xmlns:a16="http://schemas.microsoft.com/office/drawing/2014/main" val="1591969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Biopsy </a:t>
                      </a:r>
                      <a:r>
                        <a:rPr lang="en-US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Compressed Size(MB)/Study 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Original Size (</a:t>
                      </a:r>
                      <a:r>
                        <a:rPr lang="en-US" sz="1600" u="sng" dirty="0">
                          <a:solidFill>
                            <a:srgbClr val="C00000"/>
                          </a:solidFill>
                        </a:rPr>
                        <a:t>GB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97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Dermatopathology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1,392 (20x compression)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Head and neck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1,965 (20x compression)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72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Hematopathology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40,300 (40x compression)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1574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14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Neuropathology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1,872 (20x compression)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7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Thoracic pathology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3,240 (20x compression)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86256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503DB2D-4073-4D1A-8E14-C05640E39F2C}"/>
              </a:ext>
            </a:extLst>
          </p:cNvPr>
          <p:cNvSpPr txBox="1"/>
          <p:nvPr/>
        </p:nvSpPr>
        <p:spPr>
          <a:xfrm>
            <a:off x="302468" y="3699825"/>
            <a:ext cx="395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Radiology Imaging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784B35-B29D-4F8E-8E85-35A7CE305201}"/>
              </a:ext>
            </a:extLst>
          </p:cNvPr>
          <p:cNvSpPr txBox="1"/>
          <p:nvPr/>
        </p:nvSpPr>
        <p:spPr>
          <a:xfrm>
            <a:off x="4929210" y="3699825"/>
            <a:ext cx="701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Pathology</a:t>
            </a:r>
            <a:r>
              <a:rPr lang="en-US" dirty="0"/>
              <a:t> Imaging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704462-1DFA-482D-83FA-657D22EAC0FC}"/>
              </a:ext>
            </a:extLst>
          </p:cNvPr>
          <p:cNvSpPr txBox="1"/>
          <p:nvPr/>
        </p:nvSpPr>
        <p:spPr>
          <a:xfrm>
            <a:off x="254290" y="6291545"/>
            <a:ext cx="11953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[ref]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Lauro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Gonzalo Romero, et al. "Digital pathology consultations—a new era in digital imaging, challenges and practical applications."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digital imaging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26.4 (2013).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6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4906-14FC-43E0-98F5-CEC22D12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" altLang="zh-CN" b="1" dirty="0" err="1"/>
              <a:t>CompVQC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4069F-4984-4DEA-90F1-6D50B78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30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Mutation and crossover create new SubCircuit candidates">
            <a:extLst>
              <a:ext uri="{FF2B5EF4-FFF2-40B4-BE49-F238E27FC236}">
                <a16:creationId xmlns:a16="http://schemas.microsoft.com/office/drawing/2014/main" id="{734B6421-39C3-DF40-84DF-318166538EE7}"/>
              </a:ext>
            </a:extLst>
          </p:cNvPr>
          <p:cNvSpPr txBox="1">
            <a:spLocks/>
          </p:cNvSpPr>
          <p:nvPr/>
        </p:nvSpPr>
        <p:spPr>
          <a:xfrm>
            <a:off x="261837" y="749300"/>
            <a:ext cx="7400835" cy="48974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Deployment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  <p:pic>
        <p:nvPicPr>
          <p:cNvPr id="12" name="Google Shape;157;g152b6fa84dd_1_6">
            <a:extLst>
              <a:ext uri="{FF2B5EF4-FFF2-40B4-BE49-F238E27FC236}">
                <a16:creationId xmlns:a16="http://schemas.microsoft.com/office/drawing/2014/main" id="{5F4C1EF5-288E-9246-BF64-99223E644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64" y="1783662"/>
            <a:ext cx="10953696" cy="41562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6">
            <a:extLst>
              <a:ext uri="{FF2B5EF4-FFF2-40B4-BE49-F238E27FC236}">
                <a16:creationId xmlns:a16="http://schemas.microsoft.com/office/drawing/2014/main" id="{91C36E79-69C5-2240-BBF0-3E8923992425}"/>
              </a:ext>
            </a:extLst>
          </p:cNvPr>
          <p:cNvSpPr/>
          <p:nvPr/>
        </p:nvSpPr>
        <p:spPr>
          <a:xfrm>
            <a:off x="667064" y="1784711"/>
            <a:ext cx="7781992" cy="43966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008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225261" y="204687"/>
            <a:ext cx="11837303" cy="58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/>
            <a:r>
              <a:rPr lang="en-US" b="1" dirty="0" err="1"/>
              <a:t>CompVQC</a:t>
            </a:r>
            <a:r>
              <a:rPr lang="en-US" b="1" dirty="0"/>
              <a:t> Framework:</a:t>
            </a:r>
            <a:r>
              <a:rPr lang="en-US" altLang="zh-CN" b="1" dirty="0"/>
              <a:t> Hands-On Tutorial</a:t>
            </a:r>
            <a:endParaRPr lang="en-US" b="1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60281"/>
            <a:ext cx="12192000" cy="383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itHub: Where the world builds software · GitHub">
            <a:hlinkClick r:id="rId4"/>
            <a:extLst>
              <a:ext uri="{FF2B5EF4-FFF2-40B4-BE49-F238E27FC236}">
                <a16:creationId xmlns:a16="http://schemas.microsoft.com/office/drawing/2014/main" id="{E0553B85-DF03-CDD9-94AF-46FDC218E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 bwMode="auto">
          <a:xfrm>
            <a:off x="2721339" y="4675964"/>
            <a:ext cx="1732654" cy="17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oogle Colaboratory">
            <a:hlinkClick r:id="rId6"/>
            <a:extLst>
              <a:ext uri="{FF2B5EF4-FFF2-40B4-BE49-F238E27FC236}">
                <a16:creationId xmlns:a16="http://schemas.microsoft.com/office/drawing/2014/main" id="{783BAFE0-CA02-B63F-934F-7E6269B0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60" y="4452412"/>
            <a:ext cx="2179760" cy="21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1D40F4FA-4BD0-5624-9467-0C4BA1F6A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0022" y="4848317"/>
            <a:ext cx="1463612" cy="14492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089D8-CA64-1ACD-C587-D489F30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70" y="565512"/>
            <a:ext cx="1796970" cy="539728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6FABBC-C326-6C4B-3F9B-AF68FE95C433}"/>
              </a:ext>
            </a:extLst>
          </p:cNvPr>
          <p:cNvSpPr txBox="1">
            <a:spLocks/>
          </p:cNvSpPr>
          <p:nvPr/>
        </p:nvSpPr>
        <p:spPr>
          <a:xfrm>
            <a:off x="872759" y="1166247"/>
            <a:ext cx="10850320" cy="472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LUT Construction and Training a Quantum Model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LUT  For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based on ADMM</a:t>
            </a:r>
          </a:p>
          <a:p>
            <a:pPr marL="872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414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2000" indent="-5143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034404B4-56E3-515D-6959-332AD789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45" y="4254726"/>
            <a:ext cx="1794283" cy="732196"/>
          </a:xfrm>
          <a:prstGeom prst="rect">
            <a:avLst/>
          </a:prstGeom>
        </p:spPr>
      </p:pic>
      <p:pic>
        <p:nvPicPr>
          <p:cNvPr id="3074" name="Picture 2" descr="Qiskit - Wikipedia">
            <a:extLst>
              <a:ext uri="{FF2B5EF4-FFF2-40B4-BE49-F238E27FC236}">
                <a16:creationId xmlns:a16="http://schemas.microsoft.com/office/drawing/2014/main" id="{68524490-CDC0-12BB-0D15-622F7274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56" y="4085043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96610" y="600436"/>
            <a:ext cx="4634569" cy="43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 on ML Dataset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Google Shape;287;p20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5428780" y="1697414"/>
            <a:ext cx="67883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CompVQC can maintain high accuracy with 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&lt;1% accuracy loss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5428780" y="2317573"/>
            <a:ext cx="72406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CompVQC can reduce circuit length by 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2.5X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6BAA1-06C2-8F81-1343-D55FC352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0" y="1073736"/>
            <a:ext cx="5332170" cy="2556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D686E9-05FE-19F7-19E3-088C49FB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03" y="3725640"/>
            <a:ext cx="5262377" cy="2259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5C1E47-3838-A748-63FE-558E3BBDC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1" y="3012689"/>
            <a:ext cx="4261597" cy="3111095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4A9214BC-BCDC-DBF9-1192-9FA5F0E403FE}"/>
              </a:ext>
            </a:extLst>
          </p:cNvPr>
          <p:cNvSpPr txBox="1"/>
          <p:nvPr/>
        </p:nvSpPr>
        <p:spPr>
          <a:xfrm>
            <a:off x="325213" y="177558"/>
            <a:ext cx="206262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800"/>
            </a:pPr>
            <a:r>
              <a:rPr lang="en-US" altLang="zh-CN" sz="28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325213" y="442574"/>
            <a:ext cx="11837303" cy="58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Multiple IBM Quantum Computers 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8022036" y="1585544"/>
            <a:ext cx="368767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CompVQC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can reduce circuit length by 2x while the accuracy is also higher in a noisy environment.</a:t>
            </a:r>
            <a:endParaRPr sz="2400" b="1" dirty="0">
              <a:solidFill>
                <a:srgbClr val="C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8022036" y="3694888"/>
            <a:ext cx="352520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is because noise </a:t>
            </a:r>
            <a:r>
              <a:rPr lang="en-US" altLang="zh-CN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will accumulated </a:t>
            </a: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while circuit length increases. </a:t>
            </a:r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825" y="1524909"/>
            <a:ext cx="7124623" cy="33702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943CA8-D909-46B7-7938-FE2629A7767B}"/>
              </a:ext>
            </a:extLst>
          </p:cNvPr>
          <p:cNvSpPr txBox="1"/>
          <p:nvPr/>
        </p:nvSpPr>
        <p:spPr>
          <a:xfrm>
            <a:off x="325213" y="177558"/>
            <a:ext cx="206262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800"/>
            </a:pPr>
            <a:r>
              <a:rPr lang="en-US" altLang="zh-CN" sz="28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CC76734E-5032-85EA-13E4-4024939397FA}"/>
              </a:ext>
            </a:extLst>
          </p:cNvPr>
          <p:cNvSpPr txBox="1"/>
          <p:nvPr/>
        </p:nvSpPr>
        <p:spPr>
          <a:xfrm>
            <a:off x="472749" y="5662321"/>
            <a:ext cx="1069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>
                <a:solidFill>
                  <a:srgbClr val="FF0000"/>
                </a:solidFill>
                <a:cs typeface="Times New Roman" panose="02020603050405020304" pitchFamily="18" charset="0"/>
              </a:rPr>
              <a:t>Circuit compression can make the QNN model more robust to the noise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8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sldNum" idx="12"/>
          </p:nvPr>
        </p:nvSpPr>
        <p:spPr>
          <a:xfrm>
            <a:off x="8610600" y="64496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|  George Mason University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94B68-86D6-4FA5-51D1-884C96D97391}"/>
              </a:ext>
            </a:extLst>
          </p:cNvPr>
          <p:cNvSpPr txBox="1"/>
          <p:nvPr/>
        </p:nvSpPr>
        <p:spPr>
          <a:xfrm>
            <a:off x="162606" y="936513"/>
            <a:ext cx="11866787" cy="532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best of our knowledge, this is the first work to rigorously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compression of quantum neural network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revealing the difference on the compression between quantum neural networks and classical neural networks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needs of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compilation-aware compression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Framework.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proposes an ADMM-based holistic framework, namely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CompVQC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compress a given quantum neural network (QNN)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deploy it to the target quantum device with a given quantum compiler. 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Evaluation.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on MNIST &amp; Fashion-MNIST show the effectiveness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CompVQC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can achieve 2X reduction on quantum circuit length without accuracy loss.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100F4-2B4A-4410-BA24-E87A39DE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1" y="204687"/>
            <a:ext cx="11837303" cy="5446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52367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478F2-0DE2-1D48-CAAB-385AB354C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662" y="3192779"/>
            <a:ext cx="9144000" cy="1039969"/>
          </a:xfrm>
        </p:spPr>
        <p:txBody>
          <a:bodyPr>
            <a:normAutofit/>
          </a:bodyPr>
          <a:lstStyle/>
          <a:p>
            <a:r>
              <a:rPr lang="en-US" altLang="zh-CN" sz="6000" i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Thanks!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CFF20C-BB03-9F47-1F36-803A1CB08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1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351B72-821B-409F-AB48-B6DC1AE3C819}"/>
              </a:ext>
            </a:extLst>
          </p:cNvPr>
          <p:cNvSpPr/>
          <p:nvPr/>
        </p:nvSpPr>
        <p:spPr>
          <a:xfrm>
            <a:off x="9626758" y="1072327"/>
            <a:ext cx="2465618" cy="3809503"/>
          </a:xfrm>
          <a:custGeom>
            <a:avLst/>
            <a:gdLst>
              <a:gd name="connsiteX0" fmla="*/ 0 w 2772177"/>
              <a:gd name="connsiteY0" fmla="*/ 0 h 3809503"/>
              <a:gd name="connsiteX1" fmla="*/ 2772178 w 2772177"/>
              <a:gd name="connsiteY1" fmla="*/ 0 h 3809503"/>
              <a:gd name="connsiteX2" fmla="*/ 2772178 w 2772177"/>
              <a:gd name="connsiteY2" fmla="*/ 3809503 h 3809503"/>
              <a:gd name="connsiteX3" fmla="*/ 0 w 2772177"/>
              <a:gd name="connsiteY3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177" h="3809503">
                <a:moveTo>
                  <a:pt x="0" y="0"/>
                </a:moveTo>
                <a:lnTo>
                  <a:pt x="2772178" y="0"/>
                </a:lnTo>
                <a:lnTo>
                  <a:pt x="2772178" y="3809503"/>
                </a:lnTo>
                <a:lnTo>
                  <a:pt x="0" y="3809503"/>
                </a:lnTo>
                <a:close/>
              </a:path>
            </a:pathLst>
          </a:custGeom>
          <a:solidFill>
            <a:srgbClr val="D1EADC"/>
          </a:solidFill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7EB853-4067-47FE-AE8E-47963C9651D4}"/>
              </a:ext>
            </a:extLst>
          </p:cNvPr>
          <p:cNvSpPr/>
          <p:nvPr/>
        </p:nvSpPr>
        <p:spPr>
          <a:xfrm>
            <a:off x="697560" y="1072327"/>
            <a:ext cx="8609236" cy="10897"/>
          </a:xfrm>
          <a:custGeom>
            <a:avLst/>
            <a:gdLst>
              <a:gd name="connsiteX0" fmla="*/ 0 w 8609236"/>
              <a:gd name="connsiteY0" fmla="*/ 0 h 10897"/>
              <a:gd name="connsiteX1" fmla="*/ 8609236 w 8609236"/>
              <a:gd name="connsiteY1" fmla="*/ 0 h 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09236" h="10897">
                <a:moveTo>
                  <a:pt x="0" y="0"/>
                </a:moveTo>
                <a:lnTo>
                  <a:pt x="8609236" y="0"/>
                </a:lnTo>
              </a:path>
            </a:pathLst>
          </a:custGeom>
          <a:ln w="10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53">
            <a:extLst>
              <a:ext uri="{FF2B5EF4-FFF2-40B4-BE49-F238E27FC236}">
                <a16:creationId xmlns:a16="http://schemas.microsoft.com/office/drawing/2014/main" id="{7CC46347-D30E-4575-BC2C-46532A4E64EC}"/>
              </a:ext>
            </a:extLst>
          </p:cNvPr>
          <p:cNvGrpSpPr/>
          <p:nvPr/>
        </p:nvGrpSpPr>
        <p:grpSpPr>
          <a:xfrm>
            <a:off x="697560" y="1418318"/>
            <a:ext cx="8609236" cy="3292889"/>
            <a:chOff x="689278" y="1776377"/>
            <a:chExt cx="8609236" cy="3292889"/>
          </a:xfrm>
        </p:grpSpPr>
        <p:grpSp>
          <p:nvGrpSpPr>
            <p:cNvPr id="14" name="Graphic 53">
              <a:extLst>
                <a:ext uri="{FF2B5EF4-FFF2-40B4-BE49-F238E27FC236}">
                  <a16:creationId xmlns:a16="http://schemas.microsoft.com/office/drawing/2014/main" id="{2B89B307-9900-48C7-9509-ED75C34A4782}"/>
                </a:ext>
              </a:extLst>
            </p:cNvPr>
            <p:cNvGrpSpPr/>
            <p:nvPr/>
          </p:nvGrpSpPr>
          <p:grpSpPr>
            <a:xfrm>
              <a:off x="689278" y="4893789"/>
              <a:ext cx="8609236" cy="11510"/>
              <a:chOff x="689278" y="4893789"/>
              <a:chExt cx="8609236" cy="1151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EEB74D0-0B7D-449B-9B12-8E7118A035E1}"/>
                  </a:ext>
                </a:extLst>
              </p:cNvPr>
              <p:cNvSpPr/>
              <p:nvPr/>
            </p:nvSpPr>
            <p:spPr>
              <a:xfrm>
                <a:off x="689278" y="4893789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6E86B0-8B83-4243-B343-F41E2CFE0DFE}"/>
                  </a:ext>
                </a:extLst>
              </p:cNvPr>
              <p:cNvSpPr/>
              <p:nvPr/>
            </p:nvSpPr>
            <p:spPr>
              <a:xfrm>
                <a:off x="738207" y="4893789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69BC58-4474-4A9A-A3DB-6B5390B4C970}"/>
                  </a:ext>
                </a:extLst>
              </p:cNvPr>
              <p:cNvSpPr/>
              <p:nvPr/>
            </p:nvSpPr>
            <p:spPr>
              <a:xfrm>
                <a:off x="9282168" y="4893789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53">
              <a:extLst>
                <a:ext uri="{FF2B5EF4-FFF2-40B4-BE49-F238E27FC236}">
                  <a16:creationId xmlns:a16="http://schemas.microsoft.com/office/drawing/2014/main" id="{D4809462-43A9-45D2-84B1-DCCF397255C7}"/>
                </a:ext>
              </a:extLst>
            </p:cNvPr>
            <p:cNvGrpSpPr/>
            <p:nvPr/>
          </p:nvGrpSpPr>
          <p:grpSpPr>
            <a:xfrm>
              <a:off x="689278" y="4547797"/>
              <a:ext cx="8609236" cy="11510"/>
              <a:chOff x="689278" y="4547797"/>
              <a:chExt cx="8609236" cy="1151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BEB5FE8-8824-4A8F-A1AD-461AC4E0153C}"/>
                  </a:ext>
                </a:extLst>
              </p:cNvPr>
              <p:cNvSpPr/>
              <p:nvPr/>
            </p:nvSpPr>
            <p:spPr>
              <a:xfrm>
                <a:off x="689278" y="4547797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6E307F1-352D-4C2F-9281-833B3D100369}"/>
                  </a:ext>
                </a:extLst>
              </p:cNvPr>
              <p:cNvSpPr/>
              <p:nvPr/>
            </p:nvSpPr>
            <p:spPr>
              <a:xfrm>
                <a:off x="738207" y="4547797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D1CA84E-3FD0-4AE4-8758-2C1A5917C9A3}"/>
                  </a:ext>
                </a:extLst>
              </p:cNvPr>
              <p:cNvSpPr/>
              <p:nvPr/>
            </p:nvSpPr>
            <p:spPr>
              <a:xfrm>
                <a:off x="9282168" y="4547797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53">
              <a:extLst>
                <a:ext uri="{FF2B5EF4-FFF2-40B4-BE49-F238E27FC236}">
                  <a16:creationId xmlns:a16="http://schemas.microsoft.com/office/drawing/2014/main" id="{3A165328-6E53-4777-8AB0-40CD84EFF60E}"/>
                </a:ext>
              </a:extLst>
            </p:cNvPr>
            <p:cNvGrpSpPr/>
            <p:nvPr/>
          </p:nvGrpSpPr>
          <p:grpSpPr>
            <a:xfrm>
              <a:off x="689278" y="4200716"/>
              <a:ext cx="8609236" cy="11510"/>
              <a:chOff x="689278" y="4200716"/>
              <a:chExt cx="8609236" cy="11510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F5A1F32-EBC3-4DEE-BC17-C7F27925CA75}"/>
                  </a:ext>
                </a:extLst>
              </p:cNvPr>
              <p:cNvSpPr/>
              <p:nvPr/>
            </p:nvSpPr>
            <p:spPr>
              <a:xfrm>
                <a:off x="689278" y="4200716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928BAC5-E0D0-4E1C-9B0F-193AFE104DAB}"/>
                  </a:ext>
                </a:extLst>
              </p:cNvPr>
              <p:cNvSpPr/>
              <p:nvPr/>
            </p:nvSpPr>
            <p:spPr>
              <a:xfrm>
                <a:off x="738207" y="4200716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279EDC-0D4C-4E04-B9AB-AED126525671}"/>
                  </a:ext>
                </a:extLst>
              </p:cNvPr>
              <p:cNvSpPr/>
              <p:nvPr/>
            </p:nvSpPr>
            <p:spPr>
              <a:xfrm>
                <a:off x="9282168" y="4200716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53">
              <a:extLst>
                <a:ext uri="{FF2B5EF4-FFF2-40B4-BE49-F238E27FC236}">
                  <a16:creationId xmlns:a16="http://schemas.microsoft.com/office/drawing/2014/main" id="{FB2374F1-DECE-422B-A834-1B5CE3287CAF}"/>
                </a:ext>
              </a:extLst>
            </p:cNvPr>
            <p:cNvGrpSpPr/>
            <p:nvPr/>
          </p:nvGrpSpPr>
          <p:grpSpPr>
            <a:xfrm>
              <a:off x="689278" y="3854724"/>
              <a:ext cx="8609236" cy="11510"/>
              <a:chOff x="689278" y="3854724"/>
              <a:chExt cx="8609236" cy="1151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0F49FE5-EAD7-4D9D-ACD3-DA2B40BA23B4}"/>
                  </a:ext>
                </a:extLst>
              </p:cNvPr>
              <p:cNvSpPr/>
              <p:nvPr/>
            </p:nvSpPr>
            <p:spPr>
              <a:xfrm>
                <a:off x="689278" y="3854724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F9E88D-BCF4-4417-AB13-928A0FB79256}"/>
                  </a:ext>
                </a:extLst>
              </p:cNvPr>
              <p:cNvSpPr/>
              <p:nvPr/>
            </p:nvSpPr>
            <p:spPr>
              <a:xfrm>
                <a:off x="738207" y="3854724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19D873-7273-4FDC-81E0-E29B50A5F25D}"/>
                  </a:ext>
                </a:extLst>
              </p:cNvPr>
              <p:cNvSpPr/>
              <p:nvPr/>
            </p:nvSpPr>
            <p:spPr>
              <a:xfrm>
                <a:off x="9282168" y="3854724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53">
              <a:extLst>
                <a:ext uri="{FF2B5EF4-FFF2-40B4-BE49-F238E27FC236}">
                  <a16:creationId xmlns:a16="http://schemas.microsoft.com/office/drawing/2014/main" id="{20097FA7-7E6E-402B-AB59-900692D2E0C5}"/>
                </a:ext>
              </a:extLst>
            </p:cNvPr>
            <p:cNvGrpSpPr/>
            <p:nvPr/>
          </p:nvGrpSpPr>
          <p:grpSpPr>
            <a:xfrm>
              <a:off x="689278" y="3508624"/>
              <a:ext cx="8609236" cy="11510"/>
              <a:chOff x="689278" y="3508624"/>
              <a:chExt cx="8609236" cy="1151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5669B1C-0176-4B56-B6FC-5D031E6BEBCA}"/>
                  </a:ext>
                </a:extLst>
              </p:cNvPr>
              <p:cNvSpPr/>
              <p:nvPr/>
            </p:nvSpPr>
            <p:spPr>
              <a:xfrm>
                <a:off x="689278" y="3508624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84DDF5-2DA6-4549-89F9-E221D55C17B8}"/>
                  </a:ext>
                </a:extLst>
              </p:cNvPr>
              <p:cNvSpPr/>
              <p:nvPr/>
            </p:nvSpPr>
            <p:spPr>
              <a:xfrm>
                <a:off x="738207" y="3508624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BE3E75E-5C24-4C55-B202-69F7D79E1BF2}"/>
                  </a:ext>
                </a:extLst>
              </p:cNvPr>
              <p:cNvSpPr/>
              <p:nvPr/>
            </p:nvSpPr>
            <p:spPr>
              <a:xfrm>
                <a:off x="9282168" y="3508624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53">
              <a:extLst>
                <a:ext uri="{FF2B5EF4-FFF2-40B4-BE49-F238E27FC236}">
                  <a16:creationId xmlns:a16="http://schemas.microsoft.com/office/drawing/2014/main" id="{FA268BBD-C7CC-49E9-933E-7340FF3C14CF}"/>
                </a:ext>
              </a:extLst>
            </p:cNvPr>
            <p:cNvGrpSpPr/>
            <p:nvPr/>
          </p:nvGrpSpPr>
          <p:grpSpPr>
            <a:xfrm>
              <a:off x="689278" y="3162632"/>
              <a:ext cx="8609236" cy="11510"/>
              <a:chOff x="689278" y="3162632"/>
              <a:chExt cx="8609236" cy="1151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94DD6DA-854D-4B5E-B1DC-AA308350A989}"/>
                  </a:ext>
                </a:extLst>
              </p:cNvPr>
              <p:cNvSpPr/>
              <p:nvPr/>
            </p:nvSpPr>
            <p:spPr>
              <a:xfrm>
                <a:off x="689278" y="3162632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BBA2A66-6BE5-43C3-8DDB-486ABE152E8E}"/>
                  </a:ext>
                </a:extLst>
              </p:cNvPr>
              <p:cNvSpPr/>
              <p:nvPr/>
            </p:nvSpPr>
            <p:spPr>
              <a:xfrm>
                <a:off x="738207" y="3162632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D52D759-8841-4835-9981-2FB361DD2204}"/>
                  </a:ext>
                </a:extLst>
              </p:cNvPr>
              <p:cNvSpPr/>
              <p:nvPr/>
            </p:nvSpPr>
            <p:spPr>
              <a:xfrm>
                <a:off x="9282168" y="3162632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53">
              <a:extLst>
                <a:ext uri="{FF2B5EF4-FFF2-40B4-BE49-F238E27FC236}">
                  <a16:creationId xmlns:a16="http://schemas.microsoft.com/office/drawing/2014/main" id="{CB8C52F1-EF2E-4F94-93F3-20DAE0A7DC3A}"/>
                </a:ext>
              </a:extLst>
            </p:cNvPr>
            <p:cNvGrpSpPr/>
            <p:nvPr/>
          </p:nvGrpSpPr>
          <p:grpSpPr>
            <a:xfrm>
              <a:off x="689278" y="2815551"/>
              <a:ext cx="8609236" cy="11510"/>
              <a:chOff x="689278" y="2815551"/>
              <a:chExt cx="8609236" cy="11510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7453B4D-6EB8-493E-BFEC-34B16D0E38C1}"/>
                  </a:ext>
                </a:extLst>
              </p:cNvPr>
              <p:cNvSpPr/>
              <p:nvPr/>
            </p:nvSpPr>
            <p:spPr>
              <a:xfrm>
                <a:off x="689278" y="2815551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8F603F1-5C47-4BBC-8D78-50A1A4C0080C}"/>
                  </a:ext>
                </a:extLst>
              </p:cNvPr>
              <p:cNvSpPr/>
              <p:nvPr/>
            </p:nvSpPr>
            <p:spPr>
              <a:xfrm>
                <a:off x="738207" y="2815551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F6E7323-F436-4029-AE59-24E2EB4491C2}"/>
                  </a:ext>
                </a:extLst>
              </p:cNvPr>
              <p:cNvSpPr/>
              <p:nvPr/>
            </p:nvSpPr>
            <p:spPr>
              <a:xfrm>
                <a:off x="9282168" y="2815551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aphic 53">
              <a:extLst>
                <a:ext uri="{FF2B5EF4-FFF2-40B4-BE49-F238E27FC236}">
                  <a16:creationId xmlns:a16="http://schemas.microsoft.com/office/drawing/2014/main" id="{6EE1B458-0712-4802-BCEE-289384AD8045}"/>
                </a:ext>
              </a:extLst>
            </p:cNvPr>
            <p:cNvGrpSpPr/>
            <p:nvPr/>
          </p:nvGrpSpPr>
          <p:grpSpPr>
            <a:xfrm>
              <a:off x="689278" y="2469450"/>
              <a:ext cx="8609236" cy="11510"/>
              <a:chOff x="689278" y="2469450"/>
              <a:chExt cx="8609236" cy="11510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2244639-4CF2-4991-875A-2C0B805AFCC7}"/>
                  </a:ext>
                </a:extLst>
              </p:cNvPr>
              <p:cNvSpPr/>
              <p:nvPr/>
            </p:nvSpPr>
            <p:spPr>
              <a:xfrm>
                <a:off x="689278" y="2469450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6CD6BA-F651-4BB2-8EDE-2AE5E95472BF}"/>
                  </a:ext>
                </a:extLst>
              </p:cNvPr>
              <p:cNvSpPr/>
              <p:nvPr/>
            </p:nvSpPr>
            <p:spPr>
              <a:xfrm>
                <a:off x="738207" y="2469450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34EA347-069A-4E84-9F46-9EAD00D6F243}"/>
                  </a:ext>
                </a:extLst>
              </p:cNvPr>
              <p:cNvSpPr/>
              <p:nvPr/>
            </p:nvSpPr>
            <p:spPr>
              <a:xfrm>
                <a:off x="9282168" y="2469450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aphic 53">
              <a:extLst>
                <a:ext uri="{FF2B5EF4-FFF2-40B4-BE49-F238E27FC236}">
                  <a16:creationId xmlns:a16="http://schemas.microsoft.com/office/drawing/2014/main" id="{C324A58F-7CE1-49DE-AF70-A7D93FB83DD9}"/>
                </a:ext>
              </a:extLst>
            </p:cNvPr>
            <p:cNvGrpSpPr/>
            <p:nvPr/>
          </p:nvGrpSpPr>
          <p:grpSpPr>
            <a:xfrm>
              <a:off x="689278" y="2123459"/>
              <a:ext cx="8609236" cy="11510"/>
              <a:chOff x="689278" y="2123459"/>
              <a:chExt cx="8609236" cy="11510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9BBA51-3A52-4AE8-8A68-091547C504E5}"/>
                  </a:ext>
                </a:extLst>
              </p:cNvPr>
              <p:cNvSpPr/>
              <p:nvPr/>
            </p:nvSpPr>
            <p:spPr>
              <a:xfrm>
                <a:off x="689278" y="2123459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69B764-0C13-487B-B896-AA11841C3E26}"/>
                  </a:ext>
                </a:extLst>
              </p:cNvPr>
              <p:cNvSpPr/>
              <p:nvPr/>
            </p:nvSpPr>
            <p:spPr>
              <a:xfrm>
                <a:off x="738207" y="2123459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DD78527-1C09-404A-9BB0-91F7FC26B5C1}"/>
                  </a:ext>
                </a:extLst>
              </p:cNvPr>
              <p:cNvSpPr/>
              <p:nvPr/>
            </p:nvSpPr>
            <p:spPr>
              <a:xfrm>
                <a:off x="9282168" y="2123459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53">
              <a:extLst>
                <a:ext uri="{FF2B5EF4-FFF2-40B4-BE49-F238E27FC236}">
                  <a16:creationId xmlns:a16="http://schemas.microsoft.com/office/drawing/2014/main" id="{950A9C33-627F-43FD-915A-E1783C89656C}"/>
                </a:ext>
              </a:extLst>
            </p:cNvPr>
            <p:cNvGrpSpPr/>
            <p:nvPr/>
          </p:nvGrpSpPr>
          <p:grpSpPr>
            <a:xfrm>
              <a:off x="689278" y="1776377"/>
              <a:ext cx="8609236" cy="11510"/>
              <a:chOff x="689278" y="1776377"/>
              <a:chExt cx="8609236" cy="1151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D323B58-ADFF-4EF4-8245-BE0329B12326}"/>
                  </a:ext>
                </a:extLst>
              </p:cNvPr>
              <p:cNvSpPr/>
              <p:nvPr/>
            </p:nvSpPr>
            <p:spPr>
              <a:xfrm>
                <a:off x="689278" y="1776377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7F58BFE-6E2F-4F24-AEF2-61C160B9EFB2}"/>
                  </a:ext>
                </a:extLst>
              </p:cNvPr>
              <p:cNvSpPr/>
              <p:nvPr/>
            </p:nvSpPr>
            <p:spPr>
              <a:xfrm>
                <a:off x="738207" y="1776377"/>
                <a:ext cx="8527614" cy="10897"/>
              </a:xfrm>
              <a:custGeom>
                <a:avLst/>
                <a:gdLst>
                  <a:gd name="connsiteX0" fmla="*/ 0 w 8527614"/>
                  <a:gd name="connsiteY0" fmla="*/ 0 h 10897"/>
                  <a:gd name="connsiteX1" fmla="*/ 8527615 w 8527614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7614" h="10897">
                    <a:moveTo>
                      <a:pt x="0" y="0"/>
                    </a:moveTo>
                    <a:lnTo>
                      <a:pt x="8527615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custDash>
                  <a:ds d="224438" sp="224438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6DD374C6-404A-4BF2-8A72-FEFC5E4505DC}"/>
                  </a:ext>
                </a:extLst>
              </p:cNvPr>
              <p:cNvSpPr/>
              <p:nvPr/>
            </p:nvSpPr>
            <p:spPr>
              <a:xfrm>
                <a:off x="9282168" y="1776377"/>
                <a:ext cx="16346" cy="10897"/>
              </a:xfrm>
              <a:custGeom>
                <a:avLst/>
                <a:gdLst>
                  <a:gd name="connsiteX0" fmla="*/ 0 w 16346"/>
                  <a:gd name="connsiteY0" fmla="*/ 0 h 10897"/>
                  <a:gd name="connsiteX1" fmla="*/ 16346 w 16346"/>
                  <a:gd name="connsiteY1" fmla="*/ 0 h 1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6" h="10897">
                    <a:moveTo>
                      <a:pt x="0" y="0"/>
                    </a:moveTo>
                    <a:lnTo>
                      <a:pt x="16346" y="0"/>
                    </a:lnTo>
                  </a:path>
                </a:pathLst>
              </a:custGeom>
              <a:ln w="5446" cap="flat">
                <a:solidFill>
                  <a:srgbClr val="80828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A5E0C658-330B-4C7D-87A1-76926BDA82CE}"/>
              </a:ext>
            </a:extLst>
          </p:cNvPr>
          <p:cNvSpPr/>
          <p:nvPr/>
        </p:nvSpPr>
        <p:spPr>
          <a:xfrm>
            <a:off x="2132850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179B405A-A054-4EF5-BD58-A6A97B418854}"/>
              </a:ext>
            </a:extLst>
          </p:cNvPr>
          <p:cNvSpPr/>
          <p:nvPr/>
        </p:nvSpPr>
        <p:spPr>
          <a:xfrm>
            <a:off x="3566942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AF3FF510-32F1-437B-90C2-1BC79D547A25}"/>
              </a:ext>
            </a:extLst>
          </p:cNvPr>
          <p:cNvSpPr/>
          <p:nvPr/>
        </p:nvSpPr>
        <p:spPr>
          <a:xfrm>
            <a:off x="5002123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D98DC59D-1A13-4F03-8C9C-C91D2A65FA9D}"/>
              </a:ext>
            </a:extLst>
          </p:cNvPr>
          <p:cNvSpPr/>
          <p:nvPr/>
        </p:nvSpPr>
        <p:spPr>
          <a:xfrm>
            <a:off x="6436324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7330C821-9D94-454D-8340-DCCD61EB5C90}"/>
              </a:ext>
            </a:extLst>
          </p:cNvPr>
          <p:cNvSpPr/>
          <p:nvPr/>
        </p:nvSpPr>
        <p:spPr>
          <a:xfrm>
            <a:off x="7871505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1808A5A-ED59-4CB0-A36A-A827822E8EB5}"/>
              </a:ext>
            </a:extLst>
          </p:cNvPr>
          <p:cNvSpPr/>
          <p:nvPr/>
        </p:nvSpPr>
        <p:spPr>
          <a:xfrm>
            <a:off x="9306796" y="1072327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: Shape 1031">
            <a:extLst>
              <a:ext uri="{FF2B5EF4-FFF2-40B4-BE49-F238E27FC236}">
                <a16:creationId xmlns:a16="http://schemas.microsoft.com/office/drawing/2014/main" id="{F51AB75B-7317-4E3F-BFB7-1BB3D7F844D1}"/>
              </a:ext>
            </a:extLst>
          </p:cNvPr>
          <p:cNvSpPr/>
          <p:nvPr/>
        </p:nvSpPr>
        <p:spPr>
          <a:xfrm>
            <a:off x="105289" y="912245"/>
            <a:ext cx="10897" cy="10897"/>
          </a:xfrm>
          <a:custGeom>
            <a:avLst/>
            <a:gdLst/>
            <a:ahLst/>
            <a:cxnLst/>
            <a:rect l="l" t="t" r="r" b="b"/>
            <a:pathLst>
              <a:path w="10897" h="10897"/>
            </a:pathLst>
          </a:custGeom>
          <a:noFill/>
          <a:ln w="8169" cap="flat">
            <a:solidFill>
              <a:srgbClr val="BFBFB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9C0BDB7-4449-4D90-AD8C-1E898E02B240}"/>
              </a:ext>
            </a:extLst>
          </p:cNvPr>
          <p:cNvSpPr/>
          <p:nvPr/>
        </p:nvSpPr>
        <p:spPr>
          <a:xfrm>
            <a:off x="105289" y="912245"/>
            <a:ext cx="10897" cy="10897"/>
          </a:xfrm>
          <a:custGeom>
            <a:avLst/>
            <a:gdLst/>
            <a:ahLst/>
            <a:cxnLst/>
            <a:rect l="l" t="t" r="r" b="b"/>
            <a:pathLst>
              <a:path w="10897" h="10897"/>
            </a:pathLst>
          </a:custGeom>
          <a:noFill/>
          <a:ln w="8169" cap="flat">
            <a:solidFill>
              <a:srgbClr val="BFBFB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1E5D481D-A9F0-4387-8AFB-AEF910C016B3}"/>
              </a:ext>
            </a:extLst>
          </p:cNvPr>
          <p:cNvSpPr/>
          <p:nvPr/>
        </p:nvSpPr>
        <p:spPr>
          <a:xfrm>
            <a:off x="105289" y="912245"/>
            <a:ext cx="10897" cy="10897"/>
          </a:xfrm>
          <a:custGeom>
            <a:avLst/>
            <a:gdLst/>
            <a:ahLst/>
            <a:cxnLst/>
            <a:rect l="l" t="t" r="r" b="b"/>
            <a:pathLst>
              <a:path w="10897" h="10897"/>
            </a:pathLst>
          </a:custGeom>
          <a:noFill/>
          <a:ln w="8169" cap="flat">
            <a:solidFill>
              <a:srgbClr val="BFBFB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0421D3B-C3D5-4BAC-9F5C-13976A2AD3B5}"/>
              </a:ext>
            </a:extLst>
          </p:cNvPr>
          <p:cNvSpPr txBox="1"/>
          <p:nvPr/>
        </p:nvSpPr>
        <p:spPr>
          <a:xfrm>
            <a:off x="172488" y="4648021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E54056BB-5B32-469E-BFEB-9193D5138B0A}"/>
              </a:ext>
            </a:extLst>
          </p:cNvPr>
          <p:cNvSpPr txBox="1"/>
          <p:nvPr/>
        </p:nvSpPr>
        <p:spPr>
          <a:xfrm>
            <a:off x="172488" y="4301692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87E79144-244F-42F0-9950-EF18D31DDB65}"/>
              </a:ext>
            </a:extLst>
          </p:cNvPr>
          <p:cNvSpPr txBox="1"/>
          <p:nvPr/>
        </p:nvSpPr>
        <p:spPr>
          <a:xfrm>
            <a:off x="172488" y="3955341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BA2B7E1-502F-4068-8C32-BF946F5A88F1}"/>
              </a:ext>
            </a:extLst>
          </p:cNvPr>
          <p:cNvSpPr txBox="1"/>
          <p:nvPr/>
        </p:nvSpPr>
        <p:spPr>
          <a:xfrm>
            <a:off x="172488" y="3609001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A8A46223-50AE-4D7F-B71B-1B76901F4C80}"/>
              </a:ext>
            </a:extLst>
          </p:cNvPr>
          <p:cNvSpPr txBox="1"/>
          <p:nvPr/>
        </p:nvSpPr>
        <p:spPr>
          <a:xfrm>
            <a:off x="119576" y="3262649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14D63843-2BF0-4B0A-8CCB-1AE44B050BF6}"/>
              </a:ext>
            </a:extLst>
          </p:cNvPr>
          <p:cNvSpPr txBox="1"/>
          <p:nvPr/>
        </p:nvSpPr>
        <p:spPr>
          <a:xfrm>
            <a:off x="235959" y="3262649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AD25908C-635A-4D41-9606-533DF229E19D}"/>
              </a:ext>
            </a:extLst>
          </p:cNvPr>
          <p:cNvSpPr txBox="1"/>
          <p:nvPr/>
        </p:nvSpPr>
        <p:spPr>
          <a:xfrm>
            <a:off x="119576" y="291629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3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80EAE081-7CE3-404D-8AF1-C7582725EEBB}"/>
              </a:ext>
            </a:extLst>
          </p:cNvPr>
          <p:cNvSpPr txBox="1"/>
          <p:nvPr/>
        </p:nvSpPr>
        <p:spPr>
          <a:xfrm>
            <a:off x="235959" y="291629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23E6BE1-9BDE-4DA3-955A-B53D48FD295B}"/>
              </a:ext>
            </a:extLst>
          </p:cNvPr>
          <p:cNvSpPr txBox="1"/>
          <p:nvPr/>
        </p:nvSpPr>
        <p:spPr>
          <a:xfrm>
            <a:off x="119576" y="256995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56C954B-92FC-404D-8BAB-38FA349FAA79}"/>
              </a:ext>
            </a:extLst>
          </p:cNvPr>
          <p:cNvSpPr txBox="1"/>
          <p:nvPr/>
        </p:nvSpPr>
        <p:spPr>
          <a:xfrm>
            <a:off x="235959" y="256995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6E6D66-BB15-4203-8759-E99B4F09CFB2}"/>
              </a:ext>
            </a:extLst>
          </p:cNvPr>
          <p:cNvSpPr txBox="1"/>
          <p:nvPr/>
        </p:nvSpPr>
        <p:spPr>
          <a:xfrm>
            <a:off x="66665" y="222361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0A487ED-65FC-485D-8A1D-8A4F23A597AB}"/>
              </a:ext>
            </a:extLst>
          </p:cNvPr>
          <p:cNvSpPr txBox="1"/>
          <p:nvPr/>
        </p:nvSpPr>
        <p:spPr>
          <a:xfrm>
            <a:off x="183048" y="222361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7C4E726F-2561-49BE-8EB4-418AAF45D07F}"/>
              </a:ext>
            </a:extLst>
          </p:cNvPr>
          <p:cNvSpPr txBox="1"/>
          <p:nvPr/>
        </p:nvSpPr>
        <p:spPr>
          <a:xfrm>
            <a:off x="301721" y="222361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2FCB1AE-1261-4615-B368-67B61972222F}"/>
              </a:ext>
            </a:extLst>
          </p:cNvPr>
          <p:cNvSpPr txBox="1"/>
          <p:nvPr/>
        </p:nvSpPr>
        <p:spPr>
          <a:xfrm>
            <a:off x="66665" y="1877267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5401EA9-4424-440B-9049-798D4E5C10B8}"/>
              </a:ext>
            </a:extLst>
          </p:cNvPr>
          <p:cNvSpPr txBox="1"/>
          <p:nvPr/>
        </p:nvSpPr>
        <p:spPr>
          <a:xfrm>
            <a:off x="183048" y="1877267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5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3AB623B-C031-48A4-B2BB-7D862CE6E2FE}"/>
              </a:ext>
            </a:extLst>
          </p:cNvPr>
          <p:cNvSpPr txBox="1"/>
          <p:nvPr/>
        </p:nvSpPr>
        <p:spPr>
          <a:xfrm>
            <a:off x="301721" y="1877267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3349D92-61F8-4ED4-AFD8-8948A03F31F4}"/>
              </a:ext>
            </a:extLst>
          </p:cNvPr>
          <p:cNvSpPr txBox="1"/>
          <p:nvPr/>
        </p:nvSpPr>
        <p:spPr>
          <a:xfrm>
            <a:off x="66665" y="1530919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5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021665-8A2E-4638-80DF-6422755CC1E7}"/>
              </a:ext>
            </a:extLst>
          </p:cNvPr>
          <p:cNvSpPr txBox="1"/>
          <p:nvPr/>
        </p:nvSpPr>
        <p:spPr>
          <a:xfrm>
            <a:off x="183048" y="1530919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9A1272D-09BE-4CDC-80A5-C21ED3ED5D9D}"/>
              </a:ext>
            </a:extLst>
          </p:cNvPr>
          <p:cNvSpPr txBox="1"/>
          <p:nvPr/>
        </p:nvSpPr>
        <p:spPr>
          <a:xfrm>
            <a:off x="301721" y="1530919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0D8B69A-6C72-4CF1-AFBA-8EE37DF8FB7C}"/>
              </a:ext>
            </a:extLst>
          </p:cNvPr>
          <p:cNvSpPr txBox="1"/>
          <p:nvPr/>
        </p:nvSpPr>
        <p:spPr>
          <a:xfrm>
            <a:off x="13849" y="118457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9E27CCD-532F-4C2D-8096-36AF93ED06D2}"/>
              </a:ext>
            </a:extLst>
          </p:cNvPr>
          <p:cNvSpPr txBox="1"/>
          <p:nvPr/>
        </p:nvSpPr>
        <p:spPr>
          <a:xfrm>
            <a:off x="130232" y="118457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ECEFDBA-43A9-4CCE-97F6-DBE0B440A73C}"/>
              </a:ext>
            </a:extLst>
          </p:cNvPr>
          <p:cNvSpPr txBox="1"/>
          <p:nvPr/>
        </p:nvSpPr>
        <p:spPr>
          <a:xfrm>
            <a:off x="248904" y="118457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B148A7C-E364-4B9E-8341-F3F60A128534}"/>
              </a:ext>
            </a:extLst>
          </p:cNvPr>
          <p:cNvSpPr txBox="1"/>
          <p:nvPr/>
        </p:nvSpPr>
        <p:spPr>
          <a:xfrm>
            <a:off x="365288" y="118457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9D89290B-CA00-493C-B1C2-608CAA8E1760}"/>
              </a:ext>
            </a:extLst>
          </p:cNvPr>
          <p:cNvSpPr txBox="1"/>
          <p:nvPr/>
        </p:nvSpPr>
        <p:spPr>
          <a:xfrm>
            <a:off x="13849" y="83814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0A073063-69AD-4DDF-90F3-8870E124191C}"/>
              </a:ext>
            </a:extLst>
          </p:cNvPr>
          <p:cNvSpPr txBox="1"/>
          <p:nvPr/>
        </p:nvSpPr>
        <p:spPr>
          <a:xfrm>
            <a:off x="130232" y="83814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055CC3A4-D01F-47E3-BB5E-074136AC7C59}"/>
              </a:ext>
            </a:extLst>
          </p:cNvPr>
          <p:cNvSpPr txBox="1"/>
          <p:nvPr/>
        </p:nvSpPr>
        <p:spPr>
          <a:xfrm>
            <a:off x="248904" y="83814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149C23A-62AA-445A-A6AA-EE80433ED44D}"/>
              </a:ext>
            </a:extLst>
          </p:cNvPr>
          <p:cNvSpPr txBox="1"/>
          <p:nvPr/>
        </p:nvSpPr>
        <p:spPr>
          <a:xfrm>
            <a:off x="365288" y="838148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4111F0C-8EEB-42EC-940A-4880E1D7BE6B}"/>
              </a:ext>
            </a:extLst>
          </p:cNvPr>
          <p:cNvSpPr txBox="1"/>
          <p:nvPr/>
        </p:nvSpPr>
        <p:spPr>
          <a:xfrm>
            <a:off x="254612" y="4848315"/>
            <a:ext cx="50980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04/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73F34385-E11A-4D91-8D53-9C37F01EFB12}"/>
              </a:ext>
            </a:extLst>
          </p:cNvPr>
          <p:cNvSpPr txBox="1"/>
          <p:nvPr/>
        </p:nvSpPr>
        <p:spPr>
          <a:xfrm>
            <a:off x="579898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0B3432A5-9955-4399-A3B5-934A6A17D091}"/>
              </a:ext>
            </a:extLst>
          </p:cNvPr>
          <p:cNvSpPr txBox="1"/>
          <p:nvPr/>
        </p:nvSpPr>
        <p:spPr>
          <a:xfrm>
            <a:off x="696173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3E99D781-7EC9-4D7E-B39F-548E2D2D9D62}"/>
              </a:ext>
            </a:extLst>
          </p:cNvPr>
          <p:cNvSpPr txBox="1"/>
          <p:nvPr/>
        </p:nvSpPr>
        <p:spPr>
          <a:xfrm>
            <a:off x="814954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3E806ED8-B755-4CBB-9955-5577F8C20D96}"/>
              </a:ext>
            </a:extLst>
          </p:cNvPr>
          <p:cNvSpPr txBox="1"/>
          <p:nvPr/>
        </p:nvSpPr>
        <p:spPr>
          <a:xfrm>
            <a:off x="931229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5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44E6337A-5DE3-4906-A47E-9C7722D77788}"/>
              </a:ext>
            </a:extLst>
          </p:cNvPr>
          <p:cNvSpPr txBox="1"/>
          <p:nvPr/>
        </p:nvSpPr>
        <p:spPr>
          <a:xfrm>
            <a:off x="1662956" y="4848315"/>
            <a:ext cx="422621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05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D21436D-A01D-4C14-B5A7-9FD90404A90F}"/>
              </a:ext>
            </a:extLst>
          </p:cNvPr>
          <p:cNvSpPr txBox="1"/>
          <p:nvPr/>
        </p:nvSpPr>
        <p:spPr>
          <a:xfrm>
            <a:off x="1898448" y="4859212"/>
            <a:ext cx="248264" cy="342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/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2631B263-4876-4D93-8F62-1528CA2EABE7}"/>
              </a:ext>
            </a:extLst>
          </p:cNvPr>
          <p:cNvSpPr txBox="1"/>
          <p:nvPr/>
        </p:nvSpPr>
        <p:spPr>
          <a:xfrm>
            <a:off x="1976037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8931D0C5-3F56-434E-B8DA-6D98769C7D32}"/>
              </a:ext>
            </a:extLst>
          </p:cNvPr>
          <p:cNvSpPr txBox="1"/>
          <p:nvPr/>
        </p:nvSpPr>
        <p:spPr>
          <a:xfrm>
            <a:off x="2094709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BEA137D8-3FB5-454A-A88C-F4CE704C617A}"/>
              </a:ext>
            </a:extLst>
          </p:cNvPr>
          <p:cNvSpPr txBox="1"/>
          <p:nvPr/>
        </p:nvSpPr>
        <p:spPr>
          <a:xfrm>
            <a:off x="2211093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C1969D3-153F-4588-8110-B6A9873DF35F}"/>
              </a:ext>
            </a:extLst>
          </p:cNvPr>
          <p:cNvSpPr txBox="1"/>
          <p:nvPr/>
        </p:nvSpPr>
        <p:spPr>
          <a:xfrm>
            <a:off x="2329765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C274C6D1-8031-4F8D-9C72-06B2D89D6545}"/>
              </a:ext>
            </a:extLst>
          </p:cNvPr>
          <p:cNvSpPr txBox="1"/>
          <p:nvPr/>
        </p:nvSpPr>
        <p:spPr>
          <a:xfrm>
            <a:off x="3097767" y="4848315"/>
            <a:ext cx="422621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06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16AED5F6-0578-4C09-8A0D-0480BD22BFAD}"/>
              </a:ext>
            </a:extLst>
          </p:cNvPr>
          <p:cNvSpPr txBox="1"/>
          <p:nvPr/>
        </p:nvSpPr>
        <p:spPr>
          <a:xfrm>
            <a:off x="3333259" y="4859212"/>
            <a:ext cx="248264" cy="342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/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10F716E-9C08-403A-A9D3-CF19D2A68077}"/>
              </a:ext>
            </a:extLst>
          </p:cNvPr>
          <p:cNvSpPr txBox="1"/>
          <p:nvPr/>
        </p:nvSpPr>
        <p:spPr>
          <a:xfrm>
            <a:off x="3410848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54DB287E-DF51-4A19-BAC3-CFBBA914E374}"/>
              </a:ext>
            </a:extLst>
          </p:cNvPr>
          <p:cNvSpPr txBox="1"/>
          <p:nvPr/>
        </p:nvSpPr>
        <p:spPr>
          <a:xfrm>
            <a:off x="3529520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5A68DAB8-4C7B-405A-80F2-E7583547A088}"/>
              </a:ext>
            </a:extLst>
          </p:cNvPr>
          <p:cNvSpPr txBox="1"/>
          <p:nvPr/>
        </p:nvSpPr>
        <p:spPr>
          <a:xfrm>
            <a:off x="3645904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6062AEE-CAAF-4C87-B022-645B35158360}"/>
              </a:ext>
            </a:extLst>
          </p:cNvPr>
          <p:cNvSpPr txBox="1"/>
          <p:nvPr/>
        </p:nvSpPr>
        <p:spPr>
          <a:xfrm>
            <a:off x="3764576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7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14394217-44F8-47D5-BF07-1B6A22EAF066}"/>
              </a:ext>
            </a:extLst>
          </p:cNvPr>
          <p:cNvSpPr txBox="1"/>
          <p:nvPr/>
        </p:nvSpPr>
        <p:spPr>
          <a:xfrm>
            <a:off x="4532567" y="4848315"/>
            <a:ext cx="422621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5CCE21D-9EC9-43C1-9E6E-58C19DAACA2E}"/>
              </a:ext>
            </a:extLst>
          </p:cNvPr>
          <p:cNvSpPr txBox="1"/>
          <p:nvPr/>
        </p:nvSpPr>
        <p:spPr>
          <a:xfrm>
            <a:off x="4768059" y="4859212"/>
            <a:ext cx="248264" cy="342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/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8AE82DBC-2081-42F1-835C-0129EBEC3B96}"/>
              </a:ext>
            </a:extLst>
          </p:cNvPr>
          <p:cNvSpPr txBox="1"/>
          <p:nvPr/>
        </p:nvSpPr>
        <p:spPr>
          <a:xfrm>
            <a:off x="4845648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60A59D5-6226-4529-9221-D065782ABA57}"/>
              </a:ext>
            </a:extLst>
          </p:cNvPr>
          <p:cNvSpPr txBox="1"/>
          <p:nvPr/>
        </p:nvSpPr>
        <p:spPr>
          <a:xfrm>
            <a:off x="4964320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11E901EA-6213-4D29-80CD-CB706BF70C50}"/>
              </a:ext>
            </a:extLst>
          </p:cNvPr>
          <p:cNvSpPr txBox="1"/>
          <p:nvPr/>
        </p:nvSpPr>
        <p:spPr>
          <a:xfrm>
            <a:off x="5080704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2F4F0956-A332-4082-B15B-6EA742E959DA}"/>
              </a:ext>
            </a:extLst>
          </p:cNvPr>
          <p:cNvSpPr txBox="1"/>
          <p:nvPr/>
        </p:nvSpPr>
        <p:spPr>
          <a:xfrm>
            <a:off x="5199376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663E8D8-35FF-40ED-BEE2-457C4DFCAF09}"/>
              </a:ext>
            </a:extLst>
          </p:cNvPr>
          <p:cNvSpPr txBox="1"/>
          <p:nvPr/>
        </p:nvSpPr>
        <p:spPr>
          <a:xfrm>
            <a:off x="5967367" y="4848315"/>
            <a:ext cx="422621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08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4E51AF27-B16A-4D6E-B366-F236DBD57F2A}"/>
              </a:ext>
            </a:extLst>
          </p:cNvPr>
          <p:cNvSpPr txBox="1"/>
          <p:nvPr/>
        </p:nvSpPr>
        <p:spPr>
          <a:xfrm>
            <a:off x="6202859" y="4859212"/>
            <a:ext cx="248264" cy="342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/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FD94C04-3734-4BEF-BD61-1E795F640F7A}"/>
              </a:ext>
            </a:extLst>
          </p:cNvPr>
          <p:cNvSpPr txBox="1"/>
          <p:nvPr/>
        </p:nvSpPr>
        <p:spPr>
          <a:xfrm>
            <a:off x="6280448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AFD5742-AA74-4206-9701-19037209A9D0}"/>
              </a:ext>
            </a:extLst>
          </p:cNvPr>
          <p:cNvSpPr txBox="1"/>
          <p:nvPr/>
        </p:nvSpPr>
        <p:spPr>
          <a:xfrm>
            <a:off x="6399120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BC1B0F6B-4521-48A4-9FC8-83CC24399B91}"/>
              </a:ext>
            </a:extLst>
          </p:cNvPr>
          <p:cNvSpPr txBox="1"/>
          <p:nvPr/>
        </p:nvSpPr>
        <p:spPr>
          <a:xfrm>
            <a:off x="6515504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B6A3C1B9-4988-4BDC-9E53-6BDED84ADA0A}"/>
              </a:ext>
            </a:extLst>
          </p:cNvPr>
          <p:cNvSpPr txBox="1"/>
          <p:nvPr/>
        </p:nvSpPr>
        <p:spPr>
          <a:xfrm>
            <a:off x="6634176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9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B8BED8CD-2C32-40FA-BC3A-20ACC5BC512F}"/>
              </a:ext>
            </a:extLst>
          </p:cNvPr>
          <p:cNvSpPr txBox="1"/>
          <p:nvPr/>
        </p:nvSpPr>
        <p:spPr>
          <a:xfrm>
            <a:off x="7402178" y="4848315"/>
            <a:ext cx="422621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09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3605CEDE-78C3-42E2-9C98-B6BDCA4211A5}"/>
              </a:ext>
            </a:extLst>
          </p:cNvPr>
          <p:cNvSpPr txBox="1"/>
          <p:nvPr/>
        </p:nvSpPr>
        <p:spPr>
          <a:xfrm>
            <a:off x="7637670" y="4859212"/>
            <a:ext cx="248264" cy="342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/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E581AD9C-A28A-4783-BC52-696DDCAE4199}"/>
              </a:ext>
            </a:extLst>
          </p:cNvPr>
          <p:cNvSpPr txBox="1"/>
          <p:nvPr/>
        </p:nvSpPr>
        <p:spPr>
          <a:xfrm>
            <a:off x="7715259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07BE90D4-581F-4B91-B088-503E97141A4E}"/>
              </a:ext>
            </a:extLst>
          </p:cNvPr>
          <p:cNvSpPr txBox="1"/>
          <p:nvPr/>
        </p:nvSpPr>
        <p:spPr>
          <a:xfrm>
            <a:off x="7833931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610FD399-46C6-4BB5-BC71-4CA3BD6A8BE2}"/>
              </a:ext>
            </a:extLst>
          </p:cNvPr>
          <p:cNvSpPr txBox="1"/>
          <p:nvPr/>
        </p:nvSpPr>
        <p:spPr>
          <a:xfrm>
            <a:off x="7950315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B624614A-E822-49D3-A497-09A7ECD4C93E}"/>
              </a:ext>
            </a:extLst>
          </p:cNvPr>
          <p:cNvSpPr txBox="1"/>
          <p:nvPr/>
        </p:nvSpPr>
        <p:spPr>
          <a:xfrm>
            <a:off x="8068987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6CC492A4-3219-4645-9B6D-F2CE08B8F6DB}"/>
              </a:ext>
            </a:extLst>
          </p:cNvPr>
          <p:cNvSpPr txBox="1"/>
          <p:nvPr/>
        </p:nvSpPr>
        <p:spPr>
          <a:xfrm>
            <a:off x="8823509" y="4848315"/>
            <a:ext cx="50980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10/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5EAC0E9A-EF60-4724-8F48-CDB7157272FD}"/>
              </a:ext>
            </a:extLst>
          </p:cNvPr>
          <p:cNvSpPr txBox="1"/>
          <p:nvPr/>
        </p:nvSpPr>
        <p:spPr>
          <a:xfrm>
            <a:off x="9148795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A597CBE8-F4A9-4BAE-82E7-56A14021D985}"/>
              </a:ext>
            </a:extLst>
          </p:cNvPr>
          <p:cNvSpPr txBox="1"/>
          <p:nvPr/>
        </p:nvSpPr>
        <p:spPr>
          <a:xfrm>
            <a:off x="9265069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C4784274-32C2-4E41-B906-536E094DA9B5}"/>
              </a:ext>
            </a:extLst>
          </p:cNvPr>
          <p:cNvSpPr txBox="1"/>
          <p:nvPr/>
        </p:nvSpPr>
        <p:spPr>
          <a:xfrm>
            <a:off x="9383851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034BE1E5-DDEC-49B1-9D82-991362BC945F}"/>
              </a:ext>
            </a:extLst>
          </p:cNvPr>
          <p:cNvSpPr txBox="1"/>
          <p:nvPr/>
        </p:nvSpPr>
        <p:spPr>
          <a:xfrm>
            <a:off x="9500125" y="484831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399C9508-160E-478F-8637-6AA92A4B215F}"/>
              </a:ext>
            </a:extLst>
          </p:cNvPr>
          <p:cNvSpPr txBox="1"/>
          <p:nvPr/>
        </p:nvSpPr>
        <p:spPr>
          <a:xfrm>
            <a:off x="9843664" y="483750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7EC9C6F9-CBCD-4F7F-B657-3B6ED71ABC1E}"/>
              </a:ext>
            </a:extLst>
          </p:cNvPr>
          <p:cNvSpPr txBox="1"/>
          <p:nvPr/>
        </p:nvSpPr>
        <p:spPr>
          <a:xfrm>
            <a:off x="9929328" y="4842336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3FB4408D-CC0D-444D-9B8E-EE24680182FD}"/>
              </a:ext>
            </a:extLst>
          </p:cNvPr>
          <p:cNvSpPr txBox="1"/>
          <p:nvPr/>
        </p:nvSpPr>
        <p:spPr>
          <a:xfrm>
            <a:off x="10078720" y="483750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F174B2D7-D617-4C3F-B96E-326832C66AF5}"/>
              </a:ext>
            </a:extLst>
          </p:cNvPr>
          <p:cNvSpPr txBox="1"/>
          <p:nvPr/>
        </p:nvSpPr>
        <p:spPr>
          <a:xfrm>
            <a:off x="10195104" y="4837505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33562148-ECED-47B1-9A00-169C53B1E51D}"/>
              </a:ext>
            </a:extLst>
          </p:cNvPr>
          <p:cNvSpPr txBox="1"/>
          <p:nvPr/>
        </p:nvSpPr>
        <p:spPr>
          <a:xfrm>
            <a:off x="10614859" y="4835413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AE9622B5-4A05-49BF-B485-6979A87D792B}"/>
              </a:ext>
            </a:extLst>
          </p:cNvPr>
          <p:cNvSpPr txBox="1"/>
          <p:nvPr/>
        </p:nvSpPr>
        <p:spPr>
          <a:xfrm>
            <a:off x="10731243" y="4835413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E48AD5C8-B7EB-409A-A7E9-660CBD022428}"/>
              </a:ext>
            </a:extLst>
          </p:cNvPr>
          <p:cNvSpPr txBox="1"/>
          <p:nvPr/>
        </p:nvSpPr>
        <p:spPr>
          <a:xfrm>
            <a:off x="10849915" y="4835413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A9F4D2D6-2E88-45D2-A58B-25B7C9CB5ADB}"/>
              </a:ext>
            </a:extLst>
          </p:cNvPr>
          <p:cNvSpPr txBox="1"/>
          <p:nvPr/>
        </p:nvSpPr>
        <p:spPr>
          <a:xfrm>
            <a:off x="10966299" y="4835413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2D1D4790-A986-4789-A810-43F944B28F5D}"/>
              </a:ext>
            </a:extLst>
          </p:cNvPr>
          <p:cNvSpPr txBox="1"/>
          <p:nvPr/>
        </p:nvSpPr>
        <p:spPr>
          <a:xfrm>
            <a:off x="11389705" y="4839586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6497C596-1AC1-4C3F-A7AB-E93CDBA92F89}"/>
              </a:ext>
            </a:extLst>
          </p:cNvPr>
          <p:cNvSpPr txBox="1"/>
          <p:nvPr/>
        </p:nvSpPr>
        <p:spPr>
          <a:xfrm>
            <a:off x="11506088" y="4839586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0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9D49EFE3-65EE-42C3-82C4-086199E659F6}"/>
              </a:ext>
            </a:extLst>
          </p:cNvPr>
          <p:cNvSpPr txBox="1"/>
          <p:nvPr/>
        </p:nvSpPr>
        <p:spPr>
          <a:xfrm>
            <a:off x="11624761" y="4839586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8E1553C6-92BD-4F94-8E82-E3783A89D1A3}"/>
              </a:ext>
            </a:extLst>
          </p:cNvPr>
          <p:cNvSpPr txBox="1"/>
          <p:nvPr/>
        </p:nvSpPr>
        <p:spPr>
          <a:xfrm>
            <a:off x="11741144" y="4839586"/>
            <a:ext cx="302750" cy="374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2" spc="0" baseline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CFD11173-9EF1-4E8F-9BBC-F7A9C89DE3A4}"/>
              </a:ext>
            </a:extLst>
          </p:cNvPr>
          <p:cNvSpPr/>
          <p:nvPr/>
        </p:nvSpPr>
        <p:spPr>
          <a:xfrm>
            <a:off x="707149" y="1072327"/>
            <a:ext cx="10897" cy="3809503"/>
          </a:xfrm>
          <a:custGeom>
            <a:avLst/>
            <a:gdLst>
              <a:gd name="connsiteX0" fmla="*/ 0 w 10897"/>
              <a:gd name="connsiteY0" fmla="*/ 3809503 h 3809503"/>
              <a:gd name="connsiteX1" fmla="*/ 0 w 10897"/>
              <a:gd name="connsiteY1" fmla="*/ 0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3809503"/>
                </a:moveTo>
                <a:lnTo>
                  <a:pt x="0" y="0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F8BFD3DC-EA9E-4AF6-83AA-2E02A8BD588E}"/>
              </a:ext>
            </a:extLst>
          </p:cNvPr>
          <p:cNvSpPr/>
          <p:nvPr/>
        </p:nvSpPr>
        <p:spPr>
          <a:xfrm>
            <a:off x="710962" y="4881830"/>
            <a:ext cx="8968747" cy="45719"/>
          </a:xfrm>
          <a:custGeom>
            <a:avLst/>
            <a:gdLst>
              <a:gd name="connsiteX0" fmla="*/ 0 w 8609236"/>
              <a:gd name="connsiteY0" fmla="*/ 0 h 10897"/>
              <a:gd name="connsiteX1" fmla="*/ 8609236 w 8609236"/>
              <a:gd name="connsiteY1" fmla="*/ 0 h 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09236" h="10897">
                <a:moveTo>
                  <a:pt x="0" y="0"/>
                </a:moveTo>
                <a:lnTo>
                  <a:pt x="8609236" y="0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FB49C129-15B9-44D7-83B0-FAF72FD63D39}"/>
              </a:ext>
            </a:extLst>
          </p:cNvPr>
          <p:cNvSpPr/>
          <p:nvPr/>
        </p:nvSpPr>
        <p:spPr>
          <a:xfrm>
            <a:off x="710963" y="1072327"/>
            <a:ext cx="8903498" cy="45719"/>
          </a:xfrm>
          <a:custGeom>
            <a:avLst/>
            <a:gdLst>
              <a:gd name="connsiteX0" fmla="*/ 0 w 8609236"/>
              <a:gd name="connsiteY0" fmla="*/ 0 h 10897"/>
              <a:gd name="connsiteX1" fmla="*/ 8609236 w 8609236"/>
              <a:gd name="connsiteY1" fmla="*/ 0 h 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09236" h="10897">
                <a:moveTo>
                  <a:pt x="0" y="0"/>
                </a:moveTo>
                <a:lnTo>
                  <a:pt x="8609236" y="0"/>
                </a:lnTo>
              </a:path>
            </a:pathLst>
          </a:custGeom>
          <a:ln w="1089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18" name="Graphic 53">
            <a:extLst>
              <a:ext uri="{FF2B5EF4-FFF2-40B4-BE49-F238E27FC236}">
                <a16:creationId xmlns:a16="http://schemas.microsoft.com/office/drawing/2014/main" id="{3B99886D-BDD6-4683-838B-12734E9C912A}"/>
              </a:ext>
            </a:extLst>
          </p:cNvPr>
          <p:cNvGrpSpPr/>
          <p:nvPr/>
        </p:nvGrpSpPr>
        <p:grpSpPr>
          <a:xfrm>
            <a:off x="9315187" y="4540633"/>
            <a:ext cx="2777190" cy="11510"/>
            <a:chOff x="9306905" y="4898692"/>
            <a:chExt cx="2777190" cy="11510"/>
          </a:xfrm>
        </p:grpSpPr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A3D51BFD-CEFA-481A-B8E8-865BFBF87C24}"/>
                </a:ext>
              </a:extLst>
            </p:cNvPr>
            <p:cNvSpPr/>
            <p:nvPr/>
          </p:nvSpPr>
          <p:spPr>
            <a:xfrm>
              <a:off x="9306905" y="4898692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221AD46-CE7B-43D4-B46C-835A79848896}"/>
                </a:ext>
              </a:extLst>
            </p:cNvPr>
            <p:cNvSpPr/>
            <p:nvPr/>
          </p:nvSpPr>
          <p:spPr>
            <a:xfrm>
              <a:off x="9356379" y="4898692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8175D36-A3C1-413A-80C8-BB70FAE1925F}"/>
                </a:ext>
              </a:extLst>
            </p:cNvPr>
            <p:cNvSpPr/>
            <p:nvPr/>
          </p:nvSpPr>
          <p:spPr>
            <a:xfrm>
              <a:off x="12067749" y="4898692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2" name="Graphic 53">
            <a:extLst>
              <a:ext uri="{FF2B5EF4-FFF2-40B4-BE49-F238E27FC236}">
                <a16:creationId xmlns:a16="http://schemas.microsoft.com/office/drawing/2014/main" id="{196DEE4E-4BF4-4A2E-BE6C-771BCB54B4D0}"/>
              </a:ext>
            </a:extLst>
          </p:cNvPr>
          <p:cNvGrpSpPr/>
          <p:nvPr/>
        </p:nvGrpSpPr>
        <p:grpSpPr>
          <a:xfrm>
            <a:off x="9315187" y="4194642"/>
            <a:ext cx="2777190" cy="11510"/>
            <a:chOff x="9306905" y="4552701"/>
            <a:chExt cx="2777190" cy="11510"/>
          </a:xfrm>
        </p:grpSpPr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5BB6D8B-5D03-474A-A30F-47318B9078C8}"/>
                </a:ext>
              </a:extLst>
            </p:cNvPr>
            <p:cNvSpPr/>
            <p:nvPr/>
          </p:nvSpPr>
          <p:spPr>
            <a:xfrm>
              <a:off x="9306905" y="4552701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F1956D69-B008-47F9-86F3-6CED68C0E2AC}"/>
                </a:ext>
              </a:extLst>
            </p:cNvPr>
            <p:cNvSpPr/>
            <p:nvPr/>
          </p:nvSpPr>
          <p:spPr>
            <a:xfrm>
              <a:off x="9356379" y="4552701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BA318793-E0E3-4E06-B41D-E540DDBE0C22}"/>
                </a:ext>
              </a:extLst>
            </p:cNvPr>
            <p:cNvSpPr/>
            <p:nvPr/>
          </p:nvSpPr>
          <p:spPr>
            <a:xfrm>
              <a:off x="12067749" y="4552701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6" name="Graphic 53">
            <a:extLst>
              <a:ext uri="{FF2B5EF4-FFF2-40B4-BE49-F238E27FC236}">
                <a16:creationId xmlns:a16="http://schemas.microsoft.com/office/drawing/2014/main" id="{2BFA0B62-5DFC-4633-B8DC-654607DF9E2C}"/>
              </a:ext>
            </a:extLst>
          </p:cNvPr>
          <p:cNvGrpSpPr/>
          <p:nvPr/>
        </p:nvGrpSpPr>
        <p:grpSpPr>
          <a:xfrm>
            <a:off x="9315187" y="3847560"/>
            <a:ext cx="2777190" cy="11510"/>
            <a:chOff x="9306905" y="4205619"/>
            <a:chExt cx="2777190" cy="11510"/>
          </a:xfrm>
        </p:grpSpPr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DA88FF3-A76C-49E6-9261-0C0FEC387799}"/>
                </a:ext>
              </a:extLst>
            </p:cNvPr>
            <p:cNvSpPr/>
            <p:nvPr/>
          </p:nvSpPr>
          <p:spPr>
            <a:xfrm>
              <a:off x="9306905" y="4205619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6DA1C031-59F9-4681-AB57-8CAA547D4FAD}"/>
                </a:ext>
              </a:extLst>
            </p:cNvPr>
            <p:cNvSpPr/>
            <p:nvPr/>
          </p:nvSpPr>
          <p:spPr>
            <a:xfrm>
              <a:off x="9356379" y="4205619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2EC45526-19CF-4F2A-B0A8-68C624480FD1}"/>
                </a:ext>
              </a:extLst>
            </p:cNvPr>
            <p:cNvSpPr/>
            <p:nvPr/>
          </p:nvSpPr>
          <p:spPr>
            <a:xfrm>
              <a:off x="12067749" y="4205619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aphic 53">
            <a:extLst>
              <a:ext uri="{FF2B5EF4-FFF2-40B4-BE49-F238E27FC236}">
                <a16:creationId xmlns:a16="http://schemas.microsoft.com/office/drawing/2014/main" id="{43D40C60-F678-4461-93AF-D2B8CD60FC6D}"/>
              </a:ext>
            </a:extLst>
          </p:cNvPr>
          <p:cNvGrpSpPr/>
          <p:nvPr/>
        </p:nvGrpSpPr>
        <p:grpSpPr>
          <a:xfrm>
            <a:off x="9315187" y="3501569"/>
            <a:ext cx="2777190" cy="11510"/>
            <a:chOff x="9306905" y="3859628"/>
            <a:chExt cx="2777190" cy="11510"/>
          </a:xfrm>
        </p:grpSpPr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6889D644-000C-4603-B1EE-03C172CDD47C}"/>
                </a:ext>
              </a:extLst>
            </p:cNvPr>
            <p:cNvSpPr/>
            <p:nvPr/>
          </p:nvSpPr>
          <p:spPr>
            <a:xfrm>
              <a:off x="9306905" y="3859628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8A214AB0-B364-4F17-AE23-D5231C845849}"/>
                </a:ext>
              </a:extLst>
            </p:cNvPr>
            <p:cNvSpPr/>
            <p:nvPr/>
          </p:nvSpPr>
          <p:spPr>
            <a:xfrm>
              <a:off x="9356379" y="3859628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1C9F5F7B-DCBC-45EA-8C02-7B31CF9E8B1B}"/>
                </a:ext>
              </a:extLst>
            </p:cNvPr>
            <p:cNvSpPr/>
            <p:nvPr/>
          </p:nvSpPr>
          <p:spPr>
            <a:xfrm>
              <a:off x="12067749" y="3859628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4" name="Graphic 53">
            <a:extLst>
              <a:ext uri="{FF2B5EF4-FFF2-40B4-BE49-F238E27FC236}">
                <a16:creationId xmlns:a16="http://schemas.microsoft.com/office/drawing/2014/main" id="{853989EF-CFA0-466A-A3F0-C20D5170E6D5}"/>
              </a:ext>
            </a:extLst>
          </p:cNvPr>
          <p:cNvGrpSpPr/>
          <p:nvPr/>
        </p:nvGrpSpPr>
        <p:grpSpPr>
          <a:xfrm>
            <a:off x="9315187" y="3155468"/>
            <a:ext cx="2777190" cy="11510"/>
            <a:chOff x="9306905" y="3513527"/>
            <a:chExt cx="2777190" cy="11510"/>
          </a:xfrm>
        </p:grpSpPr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A41D56E0-E91E-4141-BDAE-58B5E99DCA5D}"/>
                </a:ext>
              </a:extLst>
            </p:cNvPr>
            <p:cNvSpPr/>
            <p:nvPr/>
          </p:nvSpPr>
          <p:spPr>
            <a:xfrm>
              <a:off x="9306905" y="3513527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4003EBE5-55F4-44C3-8294-31DF06F86FC3}"/>
                </a:ext>
              </a:extLst>
            </p:cNvPr>
            <p:cNvSpPr/>
            <p:nvPr/>
          </p:nvSpPr>
          <p:spPr>
            <a:xfrm>
              <a:off x="9356379" y="3513527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A8F21E19-B9B2-4EE9-AEE5-8426EF357DBA}"/>
                </a:ext>
              </a:extLst>
            </p:cNvPr>
            <p:cNvSpPr/>
            <p:nvPr/>
          </p:nvSpPr>
          <p:spPr>
            <a:xfrm>
              <a:off x="12067749" y="3513527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8" name="Graphic 53">
            <a:extLst>
              <a:ext uri="{FF2B5EF4-FFF2-40B4-BE49-F238E27FC236}">
                <a16:creationId xmlns:a16="http://schemas.microsoft.com/office/drawing/2014/main" id="{BD4CF91A-E05B-4E56-B6A6-F0A2331642B3}"/>
              </a:ext>
            </a:extLst>
          </p:cNvPr>
          <p:cNvGrpSpPr/>
          <p:nvPr/>
        </p:nvGrpSpPr>
        <p:grpSpPr>
          <a:xfrm>
            <a:off x="9315187" y="2809477"/>
            <a:ext cx="2777190" cy="11510"/>
            <a:chOff x="9306905" y="3167536"/>
            <a:chExt cx="2777190" cy="11510"/>
          </a:xfrm>
        </p:grpSpPr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FBB73F4-FB8F-4FCD-94C2-9094E1926672}"/>
                </a:ext>
              </a:extLst>
            </p:cNvPr>
            <p:cNvSpPr/>
            <p:nvPr/>
          </p:nvSpPr>
          <p:spPr>
            <a:xfrm>
              <a:off x="9306905" y="3167536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88E47F3-A63B-4771-B09D-4AF9F4898EF9}"/>
                </a:ext>
              </a:extLst>
            </p:cNvPr>
            <p:cNvSpPr/>
            <p:nvPr/>
          </p:nvSpPr>
          <p:spPr>
            <a:xfrm>
              <a:off x="9356379" y="3167536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1AEFA96A-63C1-4E9B-A121-2CA33FE96F6D}"/>
                </a:ext>
              </a:extLst>
            </p:cNvPr>
            <p:cNvSpPr/>
            <p:nvPr/>
          </p:nvSpPr>
          <p:spPr>
            <a:xfrm>
              <a:off x="12067749" y="3167536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2" name="Graphic 53">
            <a:extLst>
              <a:ext uri="{FF2B5EF4-FFF2-40B4-BE49-F238E27FC236}">
                <a16:creationId xmlns:a16="http://schemas.microsoft.com/office/drawing/2014/main" id="{62BAE39E-A44B-451A-9EBF-251AB2A6A027}"/>
              </a:ext>
            </a:extLst>
          </p:cNvPr>
          <p:cNvGrpSpPr/>
          <p:nvPr/>
        </p:nvGrpSpPr>
        <p:grpSpPr>
          <a:xfrm>
            <a:off x="9315187" y="2462396"/>
            <a:ext cx="2777190" cy="11510"/>
            <a:chOff x="9306905" y="2820455"/>
            <a:chExt cx="2777190" cy="11510"/>
          </a:xfrm>
        </p:grpSpPr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8D41EB2-788F-4395-A8F9-F68A5A31B7F5}"/>
                </a:ext>
              </a:extLst>
            </p:cNvPr>
            <p:cNvSpPr/>
            <p:nvPr/>
          </p:nvSpPr>
          <p:spPr>
            <a:xfrm>
              <a:off x="9306905" y="2820455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303587BD-6120-4AC1-9774-DE3435986E54}"/>
                </a:ext>
              </a:extLst>
            </p:cNvPr>
            <p:cNvSpPr/>
            <p:nvPr/>
          </p:nvSpPr>
          <p:spPr>
            <a:xfrm>
              <a:off x="9356379" y="2820455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4E55C2E1-37DD-400D-A08B-48FE6BCDF389}"/>
                </a:ext>
              </a:extLst>
            </p:cNvPr>
            <p:cNvSpPr/>
            <p:nvPr/>
          </p:nvSpPr>
          <p:spPr>
            <a:xfrm>
              <a:off x="12067749" y="2820455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6" name="Graphic 53">
            <a:extLst>
              <a:ext uri="{FF2B5EF4-FFF2-40B4-BE49-F238E27FC236}">
                <a16:creationId xmlns:a16="http://schemas.microsoft.com/office/drawing/2014/main" id="{AE1485AD-397E-4AAB-9321-2F5CEE612733}"/>
              </a:ext>
            </a:extLst>
          </p:cNvPr>
          <p:cNvGrpSpPr/>
          <p:nvPr/>
        </p:nvGrpSpPr>
        <p:grpSpPr>
          <a:xfrm>
            <a:off x="9315187" y="2116295"/>
            <a:ext cx="2777190" cy="11510"/>
            <a:chOff x="9306905" y="2474354"/>
            <a:chExt cx="2777190" cy="11510"/>
          </a:xfrm>
        </p:grpSpPr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9BD9A482-F40E-4F97-AB76-E7847A06AD35}"/>
                </a:ext>
              </a:extLst>
            </p:cNvPr>
            <p:cNvSpPr/>
            <p:nvPr/>
          </p:nvSpPr>
          <p:spPr>
            <a:xfrm>
              <a:off x="9306905" y="2474354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7FA3F870-3BBE-4486-A57E-76700943A122}"/>
                </a:ext>
              </a:extLst>
            </p:cNvPr>
            <p:cNvSpPr/>
            <p:nvPr/>
          </p:nvSpPr>
          <p:spPr>
            <a:xfrm>
              <a:off x="9356379" y="2474354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08B4E4A-8F1D-491E-8452-D798DF7AD7CE}"/>
                </a:ext>
              </a:extLst>
            </p:cNvPr>
            <p:cNvSpPr/>
            <p:nvPr/>
          </p:nvSpPr>
          <p:spPr>
            <a:xfrm>
              <a:off x="12067749" y="2474354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Graphic 53">
            <a:extLst>
              <a:ext uri="{FF2B5EF4-FFF2-40B4-BE49-F238E27FC236}">
                <a16:creationId xmlns:a16="http://schemas.microsoft.com/office/drawing/2014/main" id="{893CE2C8-887E-43BE-B07F-07CBCA1B8F0C}"/>
              </a:ext>
            </a:extLst>
          </p:cNvPr>
          <p:cNvGrpSpPr/>
          <p:nvPr/>
        </p:nvGrpSpPr>
        <p:grpSpPr>
          <a:xfrm>
            <a:off x="9315187" y="1770304"/>
            <a:ext cx="2777190" cy="11510"/>
            <a:chOff x="9306905" y="2128363"/>
            <a:chExt cx="2777190" cy="11510"/>
          </a:xfrm>
        </p:grpSpPr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9A2CF9A-E81C-4ED3-9F5F-9BD036CE9C9C}"/>
                </a:ext>
              </a:extLst>
            </p:cNvPr>
            <p:cNvSpPr/>
            <p:nvPr/>
          </p:nvSpPr>
          <p:spPr>
            <a:xfrm>
              <a:off x="9306905" y="2128363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E315C755-D6DB-4B92-8E13-0AC57CDC325E}"/>
                </a:ext>
              </a:extLst>
            </p:cNvPr>
            <p:cNvSpPr/>
            <p:nvPr/>
          </p:nvSpPr>
          <p:spPr>
            <a:xfrm>
              <a:off x="9356379" y="2128363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159F3A9D-069C-49E3-8A79-41E3350C6CBC}"/>
                </a:ext>
              </a:extLst>
            </p:cNvPr>
            <p:cNvSpPr/>
            <p:nvPr/>
          </p:nvSpPr>
          <p:spPr>
            <a:xfrm>
              <a:off x="12067749" y="2128363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Graphic 53">
            <a:extLst>
              <a:ext uri="{FF2B5EF4-FFF2-40B4-BE49-F238E27FC236}">
                <a16:creationId xmlns:a16="http://schemas.microsoft.com/office/drawing/2014/main" id="{AF1FB7C8-D836-4FF4-B068-7563C5320ACE}"/>
              </a:ext>
            </a:extLst>
          </p:cNvPr>
          <p:cNvGrpSpPr/>
          <p:nvPr/>
        </p:nvGrpSpPr>
        <p:grpSpPr>
          <a:xfrm>
            <a:off x="9315187" y="1423222"/>
            <a:ext cx="2777190" cy="11510"/>
            <a:chOff x="9306905" y="1781281"/>
            <a:chExt cx="2777190" cy="11510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1AEC802-F9E2-46D0-8A63-D111EC932468}"/>
                </a:ext>
              </a:extLst>
            </p:cNvPr>
            <p:cNvSpPr/>
            <p:nvPr/>
          </p:nvSpPr>
          <p:spPr>
            <a:xfrm>
              <a:off x="9306905" y="1781281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F34D0FC1-3280-49AF-AB68-B17F6E33CC5E}"/>
                </a:ext>
              </a:extLst>
            </p:cNvPr>
            <p:cNvSpPr/>
            <p:nvPr/>
          </p:nvSpPr>
          <p:spPr>
            <a:xfrm>
              <a:off x="9356379" y="1781281"/>
              <a:ext cx="2694806" cy="10897"/>
            </a:xfrm>
            <a:custGeom>
              <a:avLst/>
              <a:gdLst>
                <a:gd name="connsiteX0" fmla="*/ 0 w 2694806"/>
                <a:gd name="connsiteY0" fmla="*/ 0 h 10897"/>
                <a:gd name="connsiteX1" fmla="*/ 2694806 w 269480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4806" h="10897">
                  <a:moveTo>
                    <a:pt x="0" y="0"/>
                  </a:moveTo>
                  <a:lnTo>
                    <a:pt x="2694806" y="0"/>
                  </a:lnTo>
                </a:path>
              </a:pathLst>
            </a:custGeom>
            <a:ln w="8169" cap="flat">
              <a:solidFill>
                <a:srgbClr val="808285"/>
              </a:solidFill>
              <a:custDash>
                <a:ds d="227573" sp="227573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C72184-CD37-41DA-BAD4-08461FCCE752}"/>
                </a:ext>
              </a:extLst>
            </p:cNvPr>
            <p:cNvSpPr/>
            <p:nvPr/>
          </p:nvSpPr>
          <p:spPr>
            <a:xfrm>
              <a:off x="12067749" y="1781281"/>
              <a:ext cx="16346" cy="10897"/>
            </a:xfrm>
            <a:custGeom>
              <a:avLst/>
              <a:gdLst>
                <a:gd name="connsiteX0" fmla="*/ 0 w 16346"/>
                <a:gd name="connsiteY0" fmla="*/ 0 h 10897"/>
                <a:gd name="connsiteX1" fmla="*/ 16346 w 16346"/>
                <a:gd name="connsiteY1" fmla="*/ 0 h 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" h="10897">
                  <a:moveTo>
                    <a:pt x="0" y="0"/>
                  </a:moveTo>
                  <a:lnTo>
                    <a:pt x="16346" y="0"/>
                  </a:lnTo>
                </a:path>
              </a:pathLst>
            </a:custGeom>
            <a:ln w="8169" cap="flat">
              <a:solidFill>
                <a:srgbClr val="8082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B7665BCF-C9DF-4FF4-8D27-8A2AE0B22A87}"/>
              </a:ext>
            </a:extLst>
          </p:cNvPr>
          <p:cNvSpPr/>
          <p:nvPr/>
        </p:nvSpPr>
        <p:spPr>
          <a:xfrm>
            <a:off x="10109604" y="1077231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5446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8FF2CA5A-FA24-4107-B5F2-F0B72DD6F5EA}"/>
              </a:ext>
            </a:extLst>
          </p:cNvPr>
          <p:cNvSpPr/>
          <p:nvPr/>
        </p:nvSpPr>
        <p:spPr>
          <a:xfrm>
            <a:off x="10902931" y="1077231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5446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590B2559-D24F-48BD-96DA-871ACC3C5501}"/>
              </a:ext>
            </a:extLst>
          </p:cNvPr>
          <p:cNvSpPr/>
          <p:nvPr/>
        </p:nvSpPr>
        <p:spPr>
          <a:xfrm>
            <a:off x="11696258" y="1077231"/>
            <a:ext cx="10897" cy="3809503"/>
          </a:xfrm>
          <a:custGeom>
            <a:avLst/>
            <a:gdLst>
              <a:gd name="connsiteX0" fmla="*/ 0 w 10897"/>
              <a:gd name="connsiteY0" fmla="*/ 0 h 3809503"/>
              <a:gd name="connsiteX1" fmla="*/ 0 w 10897"/>
              <a:gd name="connsiteY1" fmla="*/ 3809503 h 3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7" h="3809503">
                <a:moveTo>
                  <a:pt x="0" y="0"/>
                </a:moveTo>
                <a:lnTo>
                  <a:pt x="0" y="3809503"/>
                </a:lnTo>
              </a:path>
            </a:pathLst>
          </a:custGeom>
          <a:ln w="5446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DC51A8-3BF1-4D0B-AE0E-1752BB75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Impossible in Classical But Possible in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BA34B-6C89-4004-8167-03A5DE4B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5A011B1-0EAF-47B9-A0EE-5C65FDFD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568" y="1254696"/>
            <a:ext cx="8631750" cy="29062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DD032E2-774D-4DC1-9BFB-F20433237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483" y="2639981"/>
            <a:ext cx="2819197" cy="84902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18AAE67-05E3-4321-8889-46BAC945D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8424" y="3064493"/>
            <a:ext cx="4016539" cy="8707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0EDC374-5DBE-436D-A898-2790E9C7B4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77145" y="1286637"/>
            <a:ext cx="2710348" cy="210079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0911A09-441E-4EDC-9C58-711094C4F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927" y="769773"/>
            <a:ext cx="4332202" cy="32654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522F97A-0C67-41FF-AF54-76FB7784B0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072" y="1112648"/>
            <a:ext cx="2753887" cy="2938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CDDF852-A50F-430E-9B20-5652F9D7B5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9272" y="1457177"/>
            <a:ext cx="2753887" cy="29389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D675E21-7699-44BE-87CD-E6B679C5E5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272" y="1814626"/>
            <a:ext cx="2198756" cy="2938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EEFB1FA-C7AB-4151-8209-71B0EAFDE041}"/>
              </a:ext>
            </a:extLst>
          </p:cNvPr>
          <p:cNvSpPr txBox="1"/>
          <p:nvPr/>
        </p:nvSpPr>
        <p:spPr>
          <a:xfrm>
            <a:off x="7919976" y="1445086"/>
            <a:ext cx="1586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002060"/>
                </a:solidFill>
                <a:effectLst/>
                <a:latin typeface="IBM Plex Sans" panose="020B0503050203000203" pitchFamily="34" charset="0"/>
              </a:rPr>
              <a:t>Eagle Processor</a:t>
            </a:r>
          </a:p>
          <a:p>
            <a:pPr algn="ctr"/>
            <a:r>
              <a:rPr lang="en-US" sz="1400" b="1" i="0" dirty="0">
                <a:solidFill>
                  <a:srgbClr val="002060"/>
                </a:solidFill>
                <a:effectLst/>
                <a:latin typeface="IBM Plex Sans" panose="020B0503050203000203" pitchFamily="34" charset="0"/>
              </a:rPr>
              <a:t>(127 Qubits)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  <a:latin typeface="IBM Plex Sans" panose="020B0503050203000203" pitchFamily="34" charset="0"/>
              </a:rPr>
              <a:t>Nov.</a:t>
            </a:r>
            <a:r>
              <a:rPr lang="zh-CN" altLang="en-US" sz="1400" b="1" dirty="0">
                <a:solidFill>
                  <a:srgbClr val="002060"/>
                </a:solidFill>
                <a:latin typeface="IBM Plex Sans" panose="020B0503050203000203" pitchFamily="34" charset="0"/>
              </a:rPr>
              <a:t> </a:t>
            </a:r>
            <a:r>
              <a:rPr lang="en-US" altLang="zh-CN" sz="1400" b="1" dirty="0">
                <a:solidFill>
                  <a:srgbClr val="002060"/>
                </a:solidFill>
                <a:latin typeface="IBM Plex Sans" panose="020B0503050203000203" pitchFamily="34" charset="0"/>
              </a:rPr>
              <a:t>15, 2021</a:t>
            </a:r>
            <a:endParaRPr lang="en-US" sz="1400" b="1" i="0" dirty="0">
              <a:solidFill>
                <a:srgbClr val="00206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A3D49B-9624-4E50-ACFD-85739841E38B}"/>
              </a:ext>
            </a:extLst>
          </p:cNvPr>
          <p:cNvSpPr/>
          <p:nvPr/>
        </p:nvSpPr>
        <p:spPr>
          <a:xfrm>
            <a:off x="9616399" y="1085852"/>
            <a:ext cx="2468481" cy="37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94A55-F8D9-4B6E-BA3C-908A0EB5CE89}"/>
              </a:ext>
            </a:extLst>
          </p:cNvPr>
          <p:cNvSpPr txBox="1"/>
          <p:nvPr/>
        </p:nvSpPr>
        <p:spPr>
          <a:xfrm>
            <a:off x="649138" y="5291681"/>
            <a:ext cx="11033790" cy="1059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The maximum qubits that supercomputers can simulate for arbitrary circuits is less than 47 qubits.</a:t>
            </a:r>
          </a:p>
          <a:p>
            <a:pPr marL="342900" indent="-342900">
              <a:lnSpc>
                <a:spcPct val="120000"/>
              </a:lnSpc>
              <a:buAutoNum type="arabicParenBoth"/>
            </a:pPr>
            <a:r>
              <a:rPr lang="en-US" u="sng" dirty="0"/>
              <a:t>Summit</a:t>
            </a:r>
            <a:r>
              <a:rPr lang="en-US" dirty="0"/>
              <a:t> w/ 2.8 PB memory for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47 qubits</a:t>
            </a:r>
            <a:r>
              <a:rPr lang="en-US" altLang="zh-CN" dirty="0"/>
              <a:t>;                      (2) </a:t>
            </a:r>
            <a:r>
              <a:rPr lang="en-US" u="sng" dirty="0"/>
              <a:t>Sierra</a:t>
            </a:r>
            <a:r>
              <a:rPr lang="en-US" dirty="0"/>
              <a:t> w/ 1.38 PB memory for </a:t>
            </a:r>
            <a:r>
              <a:rPr lang="en-US" b="1" dirty="0">
                <a:solidFill>
                  <a:srgbClr val="C00000"/>
                </a:solidFill>
              </a:rPr>
              <a:t>46 qubits</a:t>
            </a:r>
            <a:r>
              <a:rPr lang="en-US" dirty="0"/>
              <a:t>;</a:t>
            </a:r>
          </a:p>
          <a:p>
            <a:pPr>
              <a:lnSpc>
                <a:spcPct val="120000"/>
              </a:lnSpc>
            </a:pPr>
            <a:r>
              <a:rPr lang="en-US" dirty="0"/>
              <a:t>(3) </a:t>
            </a:r>
            <a:r>
              <a:rPr lang="en-US" u="sng" dirty="0"/>
              <a:t>Sunway </a:t>
            </a:r>
            <a:r>
              <a:rPr lang="en-US" u="sng" dirty="0" err="1"/>
              <a:t>TaihuLight</a:t>
            </a:r>
            <a:r>
              <a:rPr lang="en-US" dirty="0"/>
              <a:t> w/ 1.31 PB memory for </a:t>
            </a:r>
            <a:r>
              <a:rPr lang="en-US" b="1" dirty="0">
                <a:solidFill>
                  <a:srgbClr val="C00000"/>
                </a:solidFill>
              </a:rPr>
              <a:t>46 qubits</a:t>
            </a:r>
            <a:r>
              <a:rPr lang="en-US" dirty="0"/>
              <a:t>;  </a:t>
            </a:r>
            <a:r>
              <a:rPr lang="en-US" altLang="zh-CN" dirty="0"/>
              <a:t>(4) </a:t>
            </a:r>
            <a:r>
              <a:rPr lang="en-US" u="sng" dirty="0"/>
              <a:t>Theta</a:t>
            </a:r>
            <a:r>
              <a:rPr lang="en-US" dirty="0"/>
              <a:t> w/ 0.8 PB memory for </a:t>
            </a:r>
            <a:r>
              <a:rPr lang="en-US" b="1" dirty="0">
                <a:solidFill>
                  <a:srgbClr val="C00000"/>
                </a:solidFill>
              </a:rPr>
              <a:t>45 qubits</a:t>
            </a:r>
            <a:r>
              <a:rPr lang="en-US" dirty="0"/>
              <a:t>.</a:t>
            </a: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8A68A83-ADF1-460B-AF46-A3EDA8608D6D}"/>
              </a:ext>
            </a:extLst>
          </p:cNvPr>
          <p:cNvGrpSpPr/>
          <p:nvPr/>
        </p:nvGrpSpPr>
        <p:grpSpPr>
          <a:xfrm>
            <a:off x="697560" y="2090458"/>
            <a:ext cx="11373286" cy="929318"/>
            <a:chOff x="697560" y="2090458"/>
            <a:chExt cx="11373286" cy="9293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49A7A7-B1D3-4108-B31A-FDF8750F4AD2}"/>
                </a:ext>
              </a:extLst>
            </p:cNvPr>
            <p:cNvGrpSpPr/>
            <p:nvPr/>
          </p:nvGrpSpPr>
          <p:grpSpPr>
            <a:xfrm>
              <a:off x="697560" y="2631771"/>
              <a:ext cx="11373286" cy="388005"/>
              <a:chOff x="690064" y="2750385"/>
              <a:chExt cx="11373286" cy="38800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B1E14A4-1822-417F-A66C-7871E9364DE2}"/>
                  </a:ext>
                </a:extLst>
              </p:cNvPr>
              <p:cNvCxnSpPr/>
              <p:nvPr/>
            </p:nvCxnSpPr>
            <p:spPr>
              <a:xfrm>
                <a:off x="690064" y="3138390"/>
                <a:ext cx="11373286" cy="0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ECB99E3-45AD-4B99-B6A3-FACAD1F06A08}"/>
                  </a:ext>
                </a:extLst>
              </p:cNvPr>
              <p:cNvSpPr txBox="1"/>
              <p:nvPr/>
            </p:nvSpPr>
            <p:spPr>
              <a:xfrm>
                <a:off x="727593" y="2750385"/>
                <a:ext cx="13219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47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qubits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47D7F1B-16E6-4A16-823F-962E2FCD8D93}"/>
                </a:ext>
              </a:extLst>
            </p:cNvPr>
            <p:cNvSpPr txBox="1"/>
            <p:nvPr/>
          </p:nvSpPr>
          <p:spPr>
            <a:xfrm>
              <a:off x="720577" y="2090458"/>
              <a:ext cx="42136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The capacity of Classical Simulation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D2A3EA-B029-444C-BCDD-2E814F4B89B5}"/>
                </a:ext>
              </a:extLst>
            </p:cNvPr>
            <p:cNvCxnSpPr>
              <a:cxnSpLocks/>
              <a:endCxn id="196" idx="0"/>
            </p:cNvCxnSpPr>
            <p:nvPr/>
          </p:nvCxnSpPr>
          <p:spPr>
            <a:xfrm>
              <a:off x="1396064" y="2462396"/>
              <a:ext cx="1" cy="16937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C0A9C2B-7A41-41D2-942F-7046D0A42E2E}"/>
              </a:ext>
            </a:extLst>
          </p:cNvPr>
          <p:cNvSpPr/>
          <p:nvPr/>
        </p:nvSpPr>
        <p:spPr>
          <a:xfrm>
            <a:off x="4559835" y="1092695"/>
            <a:ext cx="1800053" cy="37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2B3BC2F-B10A-41CA-879A-FA1D5264BF1B}"/>
              </a:ext>
            </a:extLst>
          </p:cNvPr>
          <p:cNvSpPr/>
          <p:nvPr/>
        </p:nvSpPr>
        <p:spPr>
          <a:xfrm>
            <a:off x="6383083" y="1093006"/>
            <a:ext cx="3197579" cy="37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24BB68D-9B5D-4E78-828B-9BE04CBFD389}"/>
              </a:ext>
            </a:extLst>
          </p:cNvPr>
          <p:cNvSpPr txBox="1"/>
          <p:nvPr/>
        </p:nvSpPr>
        <p:spPr>
          <a:xfrm>
            <a:off x="19543" y="6370059"/>
            <a:ext cx="118490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[ref] Wu, Xin-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Chuan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et al. "Full-state quantum circuit simulation by using data compression." Proceedings of the International Conference for High Performance Computing, Networking, Storage and Analysis. 2019.</a:t>
            </a:r>
          </a:p>
        </p:txBody>
      </p:sp>
    </p:spTree>
    <p:extLst>
      <p:ext uri="{BB962C8B-B14F-4D97-AF65-F5344CB8AC3E}">
        <p14:creationId xmlns:p14="http://schemas.microsoft.com/office/powerpoint/2010/main" val="10527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206" grpId="0" animBg="1"/>
      <p:bldP spid="207" grpId="0" animBg="1"/>
      <p:bldP spid="2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9165-CE5E-403C-891A-3A97068E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The Power of Quantum Computers: Qubit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3E023-2BAE-49CA-A58D-B17A2C80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9" name="文本框 33">
            <a:extLst>
              <a:ext uri="{FF2B5EF4-FFF2-40B4-BE49-F238E27FC236}">
                <a16:creationId xmlns:a16="http://schemas.microsoft.com/office/drawing/2014/main" id="{1AD614CB-676B-4DBB-A62B-3405A741D702}"/>
              </a:ext>
            </a:extLst>
          </p:cNvPr>
          <p:cNvSpPr txBox="1"/>
          <p:nvPr/>
        </p:nvSpPr>
        <p:spPr>
          <a:xfrm>
            <a:off x="1215093" y="1461326"/>
            <a:ext cx="2076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Classical Bit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36">
            <a:extLst>
              <a:ext uri="{FF2B5EF4-FFF2-40B4-BE49-F238E27FC236}">
                <a16:creationId xmlns:a16="http://schemas.microsoft.com/office/drawing/2014/main" id="{2F191A13-B8F7-443B-9387-17FAC9FD57C2}"/>
              </a:ext>
            </a:extLst>
          </p:cNvPr>
          <p:cNvSpPr txBox="1"/>
          <p:nvPr/>
        </p:nvSpPr>
        <p:spPr>
          <a:xfrm>
            <a:off x="729549" y="3374709"/>
            <a:ext cx="3050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Quantum Bit (Qubit)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2">
                <a:extLst>
                  <a:ext uri="{FF2B5EF4-FFF2-40B4-BE49-F238E27FC236}">
                    <a16:creationId xmlns:a16="http://schemas.microsoft.com/office/drawing/2014/main" id="{CE3578C5-6A62-4006-810C-A5A265B7BC10}"/>
                  </a:ext>
                </a:extLst>
              </p:cNvPr>
              <p:cNvSpPr txBox="1"/>
              <p:nvPr/>
            </p:nvSpPr>
            <p:spPr>
              <a:xfrm>
                <a:off x="1396591" y="2376300"/>
                <a:ext cx="17424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1" name="文本框 2">
                <a:extLst>
                  <a:ext uri="{FF2B5EF4-FFF2-40B4-BE49-F238E27FC236}">
                    <a16:creationId xmlns:a16="http://schemas.microsoft.com/office/drawing/2014/main" id="{CE3578C5-6A62-4006-810C-A5A265B7B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1" y="2376300"/>
                <a:ext cx="17424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8">
                <a:extLst>
                  <a:ext uri="{FF2B5EF4-FFF2-40B4-BE49-F238E27FC236}">
                    <a16:creationId xmlns:a16="http://schemas.microsoft.com/office/drawing/2014/main" id="{48FEAE76-899C-4F78-BC0A-53C0B1DB50EC}"/>
                  </a:ext>
                </a:extLst>
              </p:cNvPr>
              <p:cNvSpPr txBox="1"/>
              <p:nvPr/>
            </p:nvSpPr>
            <p:spPr>
              <a:xfrm>
                <a:off x="613529" y="4136849"/>
                <a:ext cx="287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⟩=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8">
                <a:extLst>
                  <a:ext uri="{FF2B5EF4-FFF2-40B4-BE49-F238E27FC236}">
                    <a16:creationId xmlns:a16="http://schemas.microsoft.com/office/drawing/2014/main" id="{48FEAE76-899C-4F78-BC0A-53C0B1DB5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9" y="4136849"/>
                <a:ext cx="2877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41">
            <a:extLst>
              <a:ext uri="{FF2B5EF4-FFF2-40B4-BE49-F238E27FC236}">
                <a16:creationId xmlns:a16="http://schemas.microsoft.com/office/drawing/2014/main" id="{C15BC8DE-1B39-4E9D-B853-5484B7004F93}"/>
              </a:ext>
            </a:extLst>
          </p:cNvPr>
          <p:cNvSpPr txBox="1"/>
          <p:nvPr/>
        </p:nvSpPr>
        <p:spPr>
          <a:xfrm>
            <a:off x="2126690" y="4100237"/>
            <a:ext cx="803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2800" b="1" i="1" dirty="0">
                <a:solidFill>
                  <a:srgbClr val="0070C0"/>
                </a:solidFill>
                <a:latin typeface="Calibri" panose="020F0502020204030204"/>
                <a:ea typeface="等线" panose="02010600030101010101" pitchFamily="2" charset="-122"/>
              </a:rPr>
              <a:t>and</a:t>
            </a:r>
            <a:endParaRPr lang="zh-CN" altLang="en-US" sz="2800" b="1" i="1" dirty="0">
              <a:solidFill>
                <a:srgbClr val="0070C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49">
                <a:extLst>
                  <a:ext uri="{FF2B5EF4-FFF2-40B4-BE49-F238E27FC236}">
                    <a16:creationId xmlns:a16="http://schemas.microsoft.com/office/drawing/2014/main" id="{9003056A-847C-42D8-87AE-2EDA0F0AFC24}"/>
                  </a:ext>
                </a:extLst>
              </p:cNvPr>
              <p:cNvSpPr txBox="1"/>
              <p:nvPr/>
            </p:nvSpPr>
            <p:spPr>
              <a:xfrm>
                <a:off x="613529" y="5040275"/>
                <a:ext cx="31667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4" name="文本框 49">
                <a:extLst>
                  <a:ext uri="{FF2B5EF4-FFF2-40B4-BE49-F238E27FC236}">
                    <a16:creationId xmlns:a16="http://schemas.microsoft.com/office/drawing/2014/main" id="{9003056A-847C-42D8-87AE-2EDA0F0A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9" y="5040275"/>
                <a:ext cx="316670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连接符: 曲线 14">
            <a:extLst>
              <a:ext uri="{FF2B5EF4-FFF2-40B4-BE49-F238E27FC236}">
                <a16:creationId xmlns:a16="http://schemas.microsoft.com/office/drawing/2014/main" id="{EEC0E187-8EA7-472E-9278-F6DB21E41BDC}"/>
              </a:ext>
            </a:extLst>
          </p:cNvPr>
          <p:cNvCxnSpPr>
            <a:stCxn id="32" idx="3"/>
            <a:endCxn id="34" idx="3"/>
          </p:cNvCxnSpPr>
          <p:nvPr/>
        </p:nvCxnSpPr>
        <p:spPr>
          <a:xfrm>
            <a:off x="3491175" y="4352293"/>
            <a:ext cx="289055" cy="903426"/>
          </a:xfrm>
          <a:prstGeom prst="curvedConnector3">
            <a:avLst>
              <a:gd name="adj1" fmla="val 264447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64">
                <a:extLst>
                  <a:ext uri="{FF2B5EF4-FFF2-40B4-BE49-F238E27FC236}">
                    <a16:creationId xmlns:a16="http://schemas.microsoft.com/office/drawing/2014/main" id="{834B462F-351B-43F1-8CDB-507B56F38C31}"/>
                  </a:ext>
                </a:extLst>
              </p:cNvPr>
              <p:cNvSpPr txBox="1"/>
              <p:nvPr/>
            </p:nvSpPr>
            <p:spPr>
              <a:xfrm>
                <a:off x="1176286" y="5772482"/>
                <a:ext cx="3187026" cy="439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6" name="文本框 64">
                <a:extLst>
                  <a:ext uri="{FF2B5EF4-FFF2-40B4-BE49-F238E27FC236}">
                    <a16:creationId xmlns:a16="http://schemas.microsoft.com/office/drawing/2014/main" id="{834B462F-351B-43F1-8CDB-507B56F3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86" y="5772482"/>
                <a:ext cx="3187026" cy="4393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65">
            <a:extLst>
              <a:ext uri="{FF2B5EF4-FFF2-40B4-BE49-F238E27FC236}">
                <a16:creationId xmlns:a16="http://schemas.microsoft.com/office/drawing/2014/main" id="{38484D83-27D4-4509-8C5E-14E6FC4FE76B}"/>
              </a:ext>
            </a:extLst>
          </p:cNvPr>
          <p:cNvSpPr txBox="1"/>
          <p:nvPr/>
        </p:nvSpPr>
        <p:spPr>
          <a:xfrm>
            <a:off x="6736941" y="288384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600" dirty="0">
                <a:solidFill>
                  <a:srgbClr val="0070C0"/>
                </a:solidFill>
                <a:latin typeface="Calibri" panose="020F0502020204030204"/>
                <a:ea typeface="等线" panose="02010600030101010101" pitchFamily="2" charset="-122"/>
              </a:rPr>
              <a:t>0</a:t>
            </a:r>
            <a:endParaRPr lang="zh-CN" altLang="en-US" sz="6600" dirty="0">
              <a:solidFill>
                <a:srgbClr val="0070C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8" name="文本框 67">
            <a:extLst>
              <a:ext uri="{FF2B5EF4-FFF2-40B4-BE49-F238E27FC236}">
                <a16:creationId xmlns:a16="http://schemas.microsoft.com/office/drawing/2014/main" id="{E8F7644A-999D-47CC-AD59-0C3B3F7C4551}"/>
              </a:ext>
            </a:extLst>
          </p:cNvPr>
          <p:cNvSpPr txBox="1"/>
          <p:nvPr/>
        </p:nvSpPr>
        <p:spPr>
          <a:xfrm>
            <a:off x="6736941" y="310753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6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endParaRPr lang="zh-CN" altLang="en-US" sz="66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9" name="文本框 68">
            <a:extLst>
              <a:ext uri="{FF2B5EF4-FFF2-40B4-BE49-F238E27FC236}">
                <a16:creationId xmlns:a16="http://schemas.microsoft.com/office/drawing/2014/main" id="{C68F7E90-FDB0-4CC7-B6AA-B8DBA5EE5394}"/>
              </a:ext>
            </a:extLst>
          </p:cNvPr>
          <p:cNvSpPr txBox="1"/>
          <p:nvPr/>
        </p:nvSpPr>
        <p:spPr>
          <a:xfrm>
            <a:off x="6434342" y="1309886"/>
            <a:ext cx="5039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Reading out Information from Qubit (Measurement)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72">
                <a:extLst>
                  <a:ext uri="{FF2B5EF4-FFF2-40B4-BE49-F238E27FC236}">
                    <a16:creationId xmlns:a16="http://schemas.microsoft.com/office/drawing/2014/main" id="{FE3E7A37-F251-4EDF-8793-0AA5E9AF4E70}"/>
                  </a:ext>
                </a:extLst>
              </p:cNvPr>
              <p:cNvSpPr txBox="1"/>
              <p:nvPr/>
            </p:nvSpPr>
            <p:spPr>
              <a:xfrm>
                <a:off x="5620108" y="3280470"/>
                <a:ext cx="1045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0" name="文本框 72">
                <a:extLst>
                  <a:ext uri="{FF2B5EF4-FFF2-40B4-BE49-F238E27FC236}">
                    <a16:creationId xmlns:a16="http://schemas.microsoft.com/office/drawing/2014/main" id="{FE3E7A37-F251-4EDF-8793-0AA5E9AF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08" y="3280470"/>
                <a:ext cx="104502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76">
                <a:extLst>
                  <a:ext uri="{FF2B5EF4-FFF2-40B4-BE49-F238E27FC236}">
                    <a16:creationId xmlns:a16="http://schemas.microsoft.com/office/drawing/2014/main" id="{5717F43B-B735-4EE2-9FE8-EB1C70308E3B}"/>
                  </a:ext>
                </a:extLst>
              </p:cNvPr>
              <p:cNvSpPr txBox="1"/>
              <p:nvPr/>
            </p:nvSpPr>
            <p:spPr>
              <a:xfrm>
                <a:off x="9691829" y="2622232"/>
                <a:ext cx="508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文本框 76">
                <a:extLst>
                  <a:ext uri="{FF2B5EF4-FFF2-40B4-BE49-F238E27FC236}">
                    <a16:creationId xmlns:a16="http://schemas.microsoft.com/office/drawing/2014/main" id="{5717F43B-B735-4EE2-9FE8-EB1C7030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829" y="2622232"/>
                <a:ext cx="508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80">
                <a:extLst>
                  <a:ext uri="{FF2B5EF4-FFF2-40B4-BE49-F238E27FC236}">
                    <a16:creationId xmlns:a16="http://schemas.microsoft.com/office/drawing/2014/main" id="{C117CD3F-C918-4991-BCB8-9A4FC441E929}"/>
                  </a:ext>
                </a:extLst>
              </p:cNvPr>
              <p:cNvSpPr txBox="1"/>
              <p:nvPr/>
            </p:nvSpPr>
            <p:spPr>
              <a:xfrm>
                <a:off x="9662101" y="3991838"/>
                <a:ext cx="5805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2" name="文本框 80">
                <a:extLst>
                  <a:ext uri="{FF2B5EF4-FFF2-40B4-BE49-F238E27FC236}">
                    <a16:creationId xmlns:a16="http://schemas.microsoft.com/office/drawing/2014/main" id="{C117CD3F-C918-4991-BCB8-9A4FC441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101" y="3991838"/>
                <a:ext cx="58057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82">
            <a:extLst>
              <a:ext uri="{FF2B5EF4-FFF2-40B4-BE49-F238E27FC236}">
                <a16:creationId xmlns:a16="http://schemas.microsoft.com/office/drawing/2014/main" id="{832AAF67-817B-4395-942A-FF3E010236C8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566185" y="2883842"/>
            <a:ext cx="2125644" cy="658238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83">
            <a:extLst>
              <a:ext uri="{FF2B5EF4-FFF2-40B4-BE49-F238E27FC236}">
                <a16:creationId xmlns:a16="http://schemas.microsoft.com/office/drawing/2014/main" id="{8557B197-468C-4928-8A12-F621596EB37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566185" y="3542080"/>
            <a:ext cx="2095916" cy="711368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91">
                <a:extLst>
                  <a:ext uri="{FF2B5EF4-FFF2-40B4-BE49-F238E27FC236}">
                    <a16:creationId xmlns:a16="http://schemas.microsoft.com/office/drawing/2014/main" id="{79153CC6-4EB7-48B0-83E7-07F8B41C5563}"/>
                  </a:ext>
                </a:extLst>
              </p:cNvPr>
              <p:cNvSpPr txBox="1"/>
              <p:nvPr/>
            </p:nvSpPr>
            <p:spPr>
              <a:xfrm>
                <a:off x="8019407" y="3991838"/>
                <a:ext cx="624114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5" name="文本框 91">
                <a:extLst>
                  <a:ext uri="{FF2B5EF4-FFF2-40B4-BE49-F238E27FC236}">
                    <a16:creationId xmlns:a16="http://schemas.microsoft.com/office/drawing/2014/main" id="{79153CC6-4EB7-48B0-83E7-07F8B41C5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07" y="3991838"/>
                <a:ext cx="624114" cy="5282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95">
                <a:extLst>
                  <a:ext uri="{FF2B5EF4-FFF2-40B4-BE49-F238E27FC236}">
                    <a16:creationId xmlns:a16="http://schemas.microsoft.com/office/drawing/2014/main" id="{B2612174-507A-4828-A493-C115798ADC3A}"/>
                  </a:ext>
                </a:extLst>
              </p:cNvPr>
              <p:cNvSpPr txBox="1"/>
              <p:nvPr/>
            </p:nvSpPr>
            <p:spPr>
              <a:xfrm>
                <a:off x="7946835" y="2639603"/>
                <a:ext cx="711200" cy="53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6" name="文本框 95">
                <a:extLst>
                  <a:ext uri="{FF2B5EF4-FFF2-40B4-BE49-F238E27FC236}">
                    <a16:creationId xmlns:a16="http://schemas.microsoft.com/office/drawing/2014/main" id="{B2612174-507A-4828-A493-C115798A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835" y="2639603"/>
                <a:ext cx="711200" cy="531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96">
                <a:extLst>
                  <a:ext uri="{FF2B5EF4-FFF2-40B4-BE49-F238E27FC236}">
                    <a16:creationId xmlns:a16="http://schemas.microsoft.com/office/drawing/2014/main" id="{88EBBCFE-1E4D-43AF-8B1D-AFCFF095B54F}"/>
                  </a:ext>
                </a:extLst>
              </p:cNvPr>
              <p:cNvSpPr txBox="1"/>
              <p:nvPr/>
            </p:nvSpPr>
            <p:spPr>
              <a:xfrm>
                <a:off x="7566185" y="4843216"/>
                <a:ext cx="13877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文本框 96">
                <a:extLst>
                  <a:ext uri="{FF2B5EF4-FFF2-40B4-BE49-F238E27FC236}">
                    <a16:creationId xmlns:a16="http://schemas.microsoft.com/office/drawing/2014/main" id="{88EBBCFE-1E4D-43AF-8B1D-AFCFF095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185" y="4843216"/>
                <a:ext cx="1387751" cy="307777"/>
              </a:xfrm>
              <a:prstGeom prst="rect">
                <a:avLst/>
              </a:prstGeom>
              <a:blipFill>
                <a:blip r:embed="rId11"/>
                <a:stretch>
                  <a:fillRect l="-5702" r="-61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101">
            <a:extLst>
              <a:ext uri="{FF2B5EF4-FFF2-40B4-BE49-F238E27FC236}">
                <a16:creationId xmlns:a16="http://schemas.microsoft.com/office/drawing/2014/main" id="{A9C989D5-1D3C-42E5-8B14-0532659F0C79}"/>
              </a:ext>
            </a:extLst>
          </p:cNvPr>
          <p:cNvSpPr txBox="1"/>
          <p:nvPr/>
        </p:nvSpPr>
        <p:spPr>
          <a:xfrm>
            <a:off x="9368424" y="4639254"/>
            <a:ext cx="257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𝑁𝑜𝑛−𝐷𝑒𝑡𝑒𝑟𝑚𝑖𝑛𝑖𝑠𝑡𝑖𝑐 𝐶𝑜𝑚𝑝𝑢𝑡𝑖𝑛𝑔</a:t>
            </a:r>
          </a:p>
        </p:txBody>
      </p:sp>
      <p:sp>
        <p:nvSpPr>
          <p:cNvPr id="49" name="文本框 102">
            <a:extLst>
              <a:ext uri="{FF2B5EF4-FFF2-40B4-BE49-F238E27FC236}">
                <a16:creationId xmlns:a16="http://schemas.microsoft.com/office/drawing/2014/main" id="{54DEDC90-056C-4F86-AE37-CE773FC1BF11}"/>
              </a:ext>
            </a:extLst>
          </p:cNvPr>
          <p:cNvSpPr txBox="1"/>
          <p:nvPr/>
        </p:nvSpPr>
        <p:spPr>
          <a:xfrm>
            <a:off x="10611834" y="366152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6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endParaRPr lang="zh-CN" altLang="en-US" sz="66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0" name="文本框 103">
            <a:extLst>
              <a:ext uri="{FF2B5EF4-FFF2-40B4-BE49-F238E27FC236}">
                <a16:creationId xmlns:a16="http://schemas.microsoft.com/office/drawing/2014/main" id="{3920A753-6E06-4144-877D-76C114D520B8}"/>
              </a:ext>
            </a:extLst>
          </p:cNvPr>
          <p:cNvSpPr txBox="1"/>
          <p:nvPr/>
        </p:nvSpPr>
        <p:spPr>
          <a:xfrm>
            <a:off x="10565597" y="226671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6600" dirty="0">
                <a:solidFill>
                  <a:srgbClr val="0070C0"/>
                </a:solidFill>
                <a:latin typeface="Calibri" panose="020F0502020204030204"/>
                <a:ea typeface="等线" panose="02010600030101010101" pitchFamily="2" charset="-122"/>
              </a:rPr>
              <a:t>0</a:t>
            </a:r>
            <a:endParaRPr lang="zh-CN" altLang="en-US" sz="6600" dirty="0">
              <a:solidFill>
                <a:srgbClr val="0070C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105">
                <a:extLst>
                  <a:ext uri="{FF2B5EF4-FFF2-40B4-BE49-F238E27FC236}">
                    <a16:creationId xmlns:a16="http://schemas.microsoft.com/office/drawing/2014/main" id="{7FBCC363-B330-4420-B609-D5723AECF52F}"/>
                  </a:ext>
                </a:extLst>
              </p:cNvPr>
              <p:cNvSpPr txBox="1"/>
              <p:nvPr/>
            </p:nvSpPr>
            <p:spPr>
              <a:xfrm>
                <a:off x="6815168" y="5294726"/>
                <a:ext cx="2846933" cy="969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defTabSz="45720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40%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+60%=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1" name="文本框 105">
                <a:extLst>
                  <a:ext uri="{FF2B5EF4-FFF2-40B4-BE49-F238E27FC236}">
                    <a16:creationId xmlns:a16="http://schemas.microsoft.com/office/drawing/2014/main" id="{7FBCC363-B330-4420-B609-D5723AEC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168" y="5294726"/>
                <a:ext cx="2846933" cy="9697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107">
            <a:extLst>
              <a:ext uri="{FF2B5EF4-FFF2-40B4-BE49-F238E27FC236}">
                <a16:creationId xmlns:a16="http://schemas.microsoft.com/office/drawing/2014/main" id="{24313D66-6325-4548-A1DD-ED772DC9C8F9}"/>
              </a:ext>
            </a:extLst>
          </p:cNvPr>
          <p:cNvCxnSpPr>
            <a:cxnSpLocks/>
          </p:cNvCxnSpPr>
          <p:nvPr/>
        </p:nvCxnSpPr>
        <p:spPr>
          <a:xfrm>
            <a:off x="174171" y="3135087"/>
            <a:ext cx="4325258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285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9165-CE5E-403C-891A-3A97068E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Power of Quantum Computers: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3E023-2BAE-49CA-A58D-B17A2C80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44" name="直接连接符 26">
            <a:extLst>
              <a:ext uri="{FF2B5EF4-FFF2-40B4-BE49-F238E27FC236}">
                <a16:creationId xmlns:a16="http://schemas.microsoft.com/office/drawing/2014/main" id="{35553E7A-EF98-4ACF-BE38-B02DF513B1E0}"/>
              </a:ext>
            </a:extLst>
          </p:cNvPr>
          <p:cNvCxnSpPr>
            <a:cxnSpLocks/>
          </p:cNvCxnSpPr>
          <p:nvPr/>
        </p:nvCxnSpPr>
        <p:spPr>
          <a:xfrm>
            <a:off x="174171" y="3135087"/>
            <a:ext cx="4325258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45" name="文本框 12">
            <a:extLst>
              <a:ext uri="{FF2B5EF4-FFF2-40B4-BE49-F238E27FC236}">
                <a16:creationId xmlns:a16="http://schemas.microsoft.com/office/drawing/2014/main" id="{13527222-5CA7-4F0A-BDAC-E368D8C3C793}"/>
              </a:ext>
            </a:extLst>
          </p:cNvPr>
          <p:cNvSpPr txBox="1"/>
          <p:nvPr/>
        </p:nvSpPr>
        <p:spPr>
          <a:xfrm>
            <a:off x="1104241" y="1108640"/>
            <a:ext cx="2499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Classical Bits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13">
            <a:extLst>
              <a:ext uri="{FF2B5EF4-FFF2-40B4-BE49-F238E27FC236}">
                <a16:creationId xmlns:a16="http://schemas.microsoft.com/office/drawing/2014/main" id="{86470A4B-57D9-4649-AA05-60180D0854B8}"/>
              </a:ext>
            </a:extLst>
          </p:cNvPr>
          <p:cNvSpPr txBox="1"/>
          <p:nvPr/>
        </p:nvSpPr>
        <p:spPr>
          <a:xfrm>
            <a:off x="994593" y="1602031"/>
            <a:ext cx="273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00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01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10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11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15">
                <a:extLst>
                  <a:ext uri="{FF2B5EF4-FFF2-40B4-BE49-F238E27FC236}">
                    <a16:creationId xmlns:a16="http://schemas.microsoft.com/office/drawing/2014/main" id="{A62993F2-E2B7-40F3-9D0E-58B6B2D719E6}"/>
                  </a:ext>
                </a:extLst>
              </p:cNvPr>
              <p:cNvSpPr txBox="1"/>
              <p:nvPr/>
            </p:nvSpPr>
            <p:spPr>
              <a:xfrm>
                <a:off x="1083820" y="2109937"/>
                <a:ext cx="2540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57200"/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bits for 1 value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15">
                <a:extLst>
                  <a:ext uri="{FF2B5EF4-FFF2-40B4-BE49-F238E27FC236}">
                    <a16:creationId xmlns:a16="http://schemas.microsoft.com/office/drawing/2014/main" id="{A62993F2-E2B7-40F3-9D0E-58B6B2D7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20" y="2109937"/>
                <a:ext cx="2540000" cy="830997"/>
              </a:xfrm>
              <a:prstGeom prst="rect">
                <a:avLst/>
              </a:prstGeom>
              <a:blipFill>
                <a:blip r:embed="rId2"/>
                <a:stretch>
                  <a:fillRect l="-481" t="-5882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16">
            <a:extLst>
              <a:ext uri="{FF2B5EF4-FFF2-40B4-BE49-F238E27FC236}">
                <a16:creationId xmlns:a16="http://schemas.microsoft.com/office/drawing/2014/main" id="{F764B502-AD9A-4831-B4E2-21CCE8AFED1E}"/>
              </a:ext>
            </a:extLst>
          </p:cNvPr>
          <p:cNvSpPr txBox="1"/>
          <p:nvPr/>
        </p:nvSpPr>
        <p:spPr>
          <a:xfrm>
            <a:off x="1104241" y="3385561"/>
            <a:ext cx="2499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Qubits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17">
                <a:extLst>
                  <a:ext uri="{FF2B5EF4-FFF2-40B4-BE49-F238E27FC236}">
                    <a16:creationId xmlns:a16="http://schemas.microsoft.com/office/drawing/2014/main" id="{07FA63D1-15FF-46B0-A843-13748EBD86F9}"/>
                  </a:ext>
                </a:extLst>
              </p:cNvPr>
              <p:cNvSpPr txBox="1"/>
              <p:nvPr/>
            </p:nvSpPr>
            <p:spPr>
              <a:xfrm>
                <a:off x="683589" y="3980550"/>
                <a:ext cx="33404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</a:t>
                </a:r>
                <a:endPara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17">
                <a:extLst>
                  <a:ext uri="{FF2B5EF4-FFF2-40B4-BE49-F238E27FC236}">
                    <a16:creationId xmlns:a16="http://schemas.microsoft.com/office/drawing/2014/main" id="{07FA63D1-15FF-46B0-A843-13748EBD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9" y="3980550"/>
                <a:ext cx="3340466" cy="830997"/>
              </a:xfrm>
              <a:prstGeom prst="rect">
                <a:avLst/>
              </a:prstGeom>
              <a:blipFill>
                <a:blip r:embed="rId3"/>
                <a:stretch>
                  <a:fillRect t="-5882" r="-200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18">
                <a:extLst>
                  <a:ext uri="{FF2B5EF4-FFF2-40B4-BE49-F238E27FC236}">
                    <a16:creationId xmlns:a16="http://schemas.microsoft.com/office/drawing/2014/main" id="{45C7FD77-0C85-49F1-80D0-056E22C660D1}"/>
                  </a:ext>
                </a:extLst>
              </p:cNvPr>
              <p:cNvSpPr txBox="1"/>
              <p:nvPr/>
            </p:nvSpPr>
            <p:spPr>
              <a:xfrm>
                <a:off x="994593" y="4942536"/>
                <a:ext cx="276909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57200"/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bits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values</a:t>
                </a:r>
              </a:p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  <a:latin typeface="Calibri" panose="020F0502020204030204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18">
                <a:extLst>
                  <a:ext uri="{FF2B5EF4-FFF2-40B4-BE49-F238E27FC236}">
                    <a16:creationId xmlns:a16="http://schemas.microsoft.com/office/drawing/2014/main" id="{45C7FD77-0C85-49F1-80D0-056E22C6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3" y="4942536"/>
                <a:ext cx="2769090" cy="830997"/>
              </a:xfrm>
              <a:prstGeom prst="rect">
                <a:avLst/>
              </a:prstGeom>
              <a:blipFill>
                <a:blip r:embed="rId4"/>
                <a:stretch>
                  <a:fillRect l="-1542" t="-5882" r="-1542"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20">
                <a:extLst>
                  <a:ext uri="{FF2B5EF4-FFF2-40B4-BE49-F238E27FC236}">
                    <a16:creationId xmlns:a16="http://schemas.microsoft.com/office/drawing/2014/main" id="{4F7B9AA5-0B3F-4922-987B-72EBDC5956AC}"/>
                  </a:ext>
                </a:extLst>
              </p:cNvPr>
              <p:cNvSpPr txBox="1"/>
              <p:nvPr/>
            </p:nvSpPr>
            <p:spPr>
              <a:xfrm>
                <a:off x="5547698" y="1600909"/>
                <a:ext cx="2722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1" name="文本框 20">
                <a:extLst>
                  <a:ext uri="{FF2B5EF4-FFF2-40B4-BE49-F238E27FC236}">
                    <a16:creationId xmlns:a16="http://schemas.microsoft.com/office/drawing/2014/main" id="{4F7B9AA5-0B3F-4922-987B-72EBDC595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698" y="1600909"/>
                <a:ext cx="2722220" cy="369332"/>
              </a:xfrm>
              <a:prstGeom prst="rect">
                <a:avLst/>
              </a:prstGeom>
              <a:blipFill>
                <a:blip r:embed="rId5"/>
                <a:stretch>
                  <a:fillRect r="-35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21">
                <a:extLst>
                  <a:ext uri="{FF2B5EF4-FFF2-40B4-BE49-F238E27FC236}">
                    <a16:creationId xmlns:a16="http://schemas.microsoft.com/office/drawing/2014/main" id="{4AC995F6-9FC9-41D8-92DC-8FC04E634A95}"/>
                  </a:ext>
                </a:extLst>
              </p:cNvPr>
              <p:cNvSpPr txBox="1"/>
              <p:nvPr/>
            </p:nvSpPr>
            <p:spPr>
              <a:xfrm>
                <a:off x="5583926" y="2139227"/>
                <a:ext cx="268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2" name="文本框 21">
                <a:extLst>
                  <a:ext uri="{FF2B5EF4-FFF2-40B4-BE49-F238E27FC236}">
                    <a16:creationId xmlns:a16="http://schemas.microsoft.com/office/drawing/2014/main" id="{4AC995F6-9FC9-41D8-92DC-8FC04E63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26" y="2139227"/>
                <a:ext cx="2685992" cy="369332"/>
              </a:xfrm>
              <a:prstGeom prst="rect">
                <a:avLst/>
              </a:prstGeom>
              <a:blipFill>
                <a:blip r:embed="rId6"/>
                <a:stretch>
                  <a:fillRect r="-3401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24">
                <a:extLst>
                  <a:ext uri="{FF2B5EF4-FFF2-40B4-BE49-F238E27FC236}">
                    <a16:creationId xmlns:a16="http://schemas.microsoft.com/office/drawing/2014/main" id="{DFEFAACD-7062-4813-9A7C-BB5BF47254D9}"/>
                  </a:ext>
                </a:extLst>
              </p:cNvPr>
              <p:cNvSpPr txBox="1"/>
              <p:nvPr/>
            </p:nvSpPr>
            <p:spPr>
              <a:xfrm>
                <a:off x="5257800" y="110863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Qubits: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3" name="文本框 24">
                <a:extLst>
                  <a:ext uri="{FF2B5EF4-FFF2-40B4-BE49-F238E27FC236}">
                    <a16:creationId xmlns:a16="http://schemas.microsoft.com/office/drawing/2014/main" id="{DFEFAACD-7062-4813-9A7C-BB5BF472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108639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 l="-1600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28">
                <a:extLst>
                  <a:ext uri="{FF2B5EF4-FFF2-40B4-BE49-F238E27FC236}">
                    <a16:creationId xmlns:a16="http://schemas.microsoft.com/office/drawing/2014/main" id="{52227FDC-8206-4A4B-AEB1-475BB5C0378B}"/>
                  </a:ext>
                </a:extLst>
              </p:cNvPr>
              <p:cNvSpPr txBox="1"/>
              <p:nvPr/>
            </p:nvSpPr>
            <p:spPr>
              <a:xfrm>
                <a:off x="5257800" y="2606033"/>
                <a:ext cx="6096000" cy="1041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4" name="文本框 28">
                <a:extLst>
                  <a:ext uri="{FF2B5EF4-FFF2-40B4-BE49-F238E27FC236}">
                    <a16:creationId xmlns:a16="http://schemas.microsoft.com/office/drawing/2014/main" id="{52227FDC-8206-4A4B-AEB1-475BB5C03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606033"/>
                <a:ext cx="6096000" cy="10415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32">
                <a:extLst>
                  <a:ext uri="{FF2B5EF4-FFF2-40B4-BE49-F238E27FC236}">
                    <a16:creationId xmlns:a16="http://schemas.microsoft.com/office/drawing/2014/main" id="{DE5EBB77-5A3B-4FAC-AB7C-5154E0B972E5}"/>
                  </a:ext>
                </a:extLst>
              </p:cNvPr>
              <p:cNvSpPr txBox="1"/>
              <p:nvPr/>
            </p:nvSpPr>
            <p:spPr>
              <a:xfrm>
                <a:off x="5117009" y="3764943"/>
                <a:ext cx="6723801" cy="2472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defTabSz="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 are in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  <a:p>
                <a:pPr marL="342900" indent="-342900" defTabSz="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: Probability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 are in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  <a:p>
                <a:pPr marL="342900" indent="-342900" defTabSz="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marL="342900" indent="-342900" defTabSz="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5" name="文本框 32">
                <a:extLst>
                  <a:ext uri="{FF2B5EF4-FFF2-40B4-BE49-F238E27FC236}">
                    <a16:creationId xmlns:a16="http://schemas.microsoft.com/office/drawing/2014/main" id="{DE5EBB77-5A3B-4FAC-AB7C-5154E0B97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09" y="3764943"/>
                <a:ext cx="6723801" cy="2472343"/>
              </a:xfrm>
              <a:prstGeom prst="rect">
                <a:avLst/>
              </a:prstGeom>
              <a:blipFill>
                <a:blip r:embed="rId9"/>
                <a:stretch>
                  <a:fillRect l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0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AC65-34AD-3D4C-2B0E-67FCCFBF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Quantum ML? --- Promising in Many Applications.</a:t>
            </a:r>
          </a:p>
        </p:txBody>
      </p:sp>
      <p:pic>
        <p:nvPicPr>
          <p:cNvPr id="3" name="图片 35" descr="How 'Embedded' Payment Providers are Transforming Fintech ...">
            <a:extLst>
              <a:ext uri="{FF2B5EF4-FFF2-40B4-BE49-F238E27FC236}">
                <a16:creationId xmlns:a16="http://schemas.microsoft.com/office/drawing/2014/main" id="{4919FD13-B19F-A387-FBBD-F4CC0B416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 r="17599" b="3350"/>
          <a:stretch>
            <a:fillRect/>
          </a:stretch>
        </p:blipFill>
        <p:spPr bwMode="auto">
          <a:xfrm>
            <a:off x="4560872" y="2377949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6">
            <a:extLst>
              <a:ext uri="{FF2B5EF4-FFF2-40B4-BE49-F238E27FC236}">
                <a16:creationId xmlns:a16="http://schemas.microsoft.com/office/drawing/2014/main" id="{0B310DBA-CE22-8416-1E79-527ECC9E3581}"/>
              </a:ext>
            </a:extLst>
          </p:cNvPr>
          <p:cNvSpPr/>
          <p:nvPr/>
        </p:nvSpPr>
        <p:spPr>
          <a:xfrm>
            <a:off x="5290219" y="4142073"/>
            <a:ext cx="992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Finance</a:t>
            </a:r>
            <a:endParaRPr lang="zh-CN" altLang="en-US" sz="2000" dirty="0"/>
          </a:p>
        </p:txBody>
      </p:sp>
      <p:pic>
        <p:nvPicPr>
          <p:cNvPr id="5" name="图片 35">
            <a:extLst>
              <a:ext uri="{FF2B5EF4-FFF2-40B4-BE49-F238E27FC236}">
                <a16:creationId xmlns:a16="http://schemas.microsoft.com/office/drawing/2014/main" id="{6E57CF53-1381-BA93-BA8A-24A70641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999"/>
          <a:stretch/>
        </p:blipFill>
        <p:spPr bwMode="auto">
          <a:xfrm>
            <a:off x="1121964" y="2377949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35">
            <a:extLst>
              <a:ext uri="{FF2B5EF4-FFF2-40B4-BE49-F238E27FC236}">
                <a16:creationId xmlns:a16="http://schemas.microsoft.com/office/drawing/2014/main" id="{DFB9C08C-2631-825E-F596-27CFD706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r="902"/>
          <a:stretch/>
        </p:blipFill>
        <p:spPr bwMode="auto">
          <a:xfrm>
            <a:off x="8342822" y="2377949"/>
            <a:ext cx="2451275" cy="1661836"/>
          </a:xfrm>
          <a:custGeom>
            <a:avLst/>
            <a:gdLst>
              <a:gd name="connsiteX0" fmla="*/ 276978 w 2451275"/>
              <a:gd name="connsiteY0" fmla="*/ 0 h 1661836"/>
              <a:gd name="connsiteX1" fmla="*/ 2174297 w 2451275"/>
              <a:gd name="connsiteY1" fmla="*/ 0 h 1661836"/>
              <a:gd name="connsiteX2" fmla="*/ 2451275 w 2451275"/>
              <a:gd name="connsiteY2" fmla="*/ 276978 h 1661836"/>
              <a:gd name="connsiteX3" fmla="*/ 2451275 w 2451275"/>
              <a:gd name="connsiteY3" fmla="*/ 1384858 h 1661836"/>
              <a:gd name="connsiteX4" fmla="*/ 2174297 w 2451275"/>
              <a:gd name="connsiteY4" fmla="*/ 1661836 h 1661836"/>
              <a:gd name="connsiteX5" fmla="*/ 276978 w 2451275"/>
              <a:gd name="connsiteY5" fmla="*/ 1661836 h 1661836"/>
              <a:gd name="connsiteX6" fmla="*/ 0 w 2451275"/>
              <a:gd name="connsiteY6" fmla="*/ 1384858 h 1661836"/>
              <a:gd name="connsiteX7" fmla="*/ 0 w 2451275"/>
              <a:gd name="connsiteY7" fmla="*/ 276978 h 1661836"/>
              <a:gd name="connsiteX8" fmla="*/ 276978 w 2451275"/>
              <a:gd name="connsiteY8" fmla="*/ 0 h 16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275" h="1661836">
                <a:moveTo>
                  <a:pt x="276978" y="0"/>
                </a:moveTo>
                <a:lnTo>
                  <a:pt x="2174297" y="0"/>
                </a:lnTo>
                <a:cubicBezTo>
                  <a:pt x="2327268" y="0"/>
                  <a:pt x="2451275" y="124007"/>
                  <a:pt x="2451275" y="276978"/>
                </a:cubicBezTo>
                <a:lnTo>
                  <a:pt x="2451275" y="1384858"/>
                </a:lnTo>
                <a:cubicBezTo>
                  <a:pt x="2451275" y="1537829"/>
                  <a:pt x="2327268" y="1661836"/>
                  <a:pt x="2174297" y="1661836"/>
                </a:cubicBezTo>
                <a:lnTo>
                  <a:pt x="276978" y="1661836"/>
                </a:lnTo>
                <a:cubicBezTo>
                  <a:pt x="124007" y="1661836"/>
                  <a:pt x="0" y="1537829"/>
                  <a:pt x="0" y="1384858"/>
                </a:cubicBezTo>
                <a:lnTo>
                  <a:pt x="0" y="276978"/>
                </a:lnTo>
                <a:cubicBezTo>
                  <a:pt x="0" y="124007"/>
                  <a:pt x="124007" y="0"/>
                  <a:pt x="2769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36">
            <a:extLst>
              <a:ext uri="{FF2B5EF4-FFF2-40B4-BE49-F238E27FC236}">
                <a16:creationId xmlns:a16="http://schemas.microsoft.com/office/drawing/2014/main" id="{49840AB1-8F8C-0B04-015E-87B5BADC57C4}"/>
              </a:ext>
            </a:extLst>
          </p:cNvPr>
          <p:cNvSpPr/>
          <p:nvPr/>
        </p:nvSpPr>
        <p:spPr>
          <a:xfrm>
            <a:off x="1472842" y="4150854"/>
            <a:ext cx="1749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Drug Discovery</a:t>
            </a:r>
            <a:endParaRPr lang="zh-CN" altLang="en-US" sz="2000" dirty="0"/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716CC033-C4D9-4B50-E37F-78B856B3ECC3}"/>
              </a:ext>
            </a:extLst>
          </p:cNvPr>
          <p:cNvSpPr/>
          <p:nvPr/>
        </p:nvSpPr>
        <p:spPr>
          <a:xfrm>
            <a:off x="8517465" y="4150854"/>
            <a:ext cx="2101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Physics Simulation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77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9165-CE5E-403C-891A-3A97068E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What is QML? --- General U Gates 	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3E023-2BAE-49CA-A58D-B17A2C80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8</a:t>
            </a:fld>
            <a:r>
              <a:rPr lang="en-US" dirty="0"/>
              <a:t>  |  George Mason University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0BB9B2-EDBC-45A3-8D6B-A22770D9A90A}"/>
              </a:ext>
            </a:extLst>
          </p:cNvPr>
          <p:cNvSpPr txBox="1"/>
          <p:nvPr/>
        </p:nvSpPr>
        <p:spPr>
          <a:xfrm>
            <a:off x="87330" y="6460260"/>
            <a:ext cx="116692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81CFA-2354-470B-A0B4-2DDFF245C03D}"/>
              </a:ext>
            </a:extLst>
          </p:cNvPr>
          <p:cNvSpPr txBox="1"/>
          <p:nvPr/>
        </p:nvSpPr>
        <p:spPr>
          <a:xfrm>
            <a:off x="297169" y="850556"/>
            <a:ext cx="4975657" cy="204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/>
              <a:t>Single-Qubit Gates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Pauli operators: X, Y, Z Gates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Hadamard gate: H Gate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General gate: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Gate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FDA8BF9-6075-4114-ACF9-581CBB39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715" y="492135"/>
            <a:ext cx="2026915" cy="21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25BDE-8ADC-4E1D-82CD-0407D3092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620" b="51047"/>
          <a:stretch/>
        </p:blipFill>
        <p:spPr>
          <a:xfrm>
            <a:off x="938213" y="3192564"/>
            <a:ext cx="6390240" cy="122630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20C6F-F63D-4A68-A714-B5EB33CEE5D0}"/>
              </a:ext>
            </a:extLst>
          </p:cNvPr>
          <p:cNvGrpSpPr/>
          <p:nvPr/>
        </p:nvGrpSpPr>
        <p:grpSpPr>
          <a:xfrm>
            <a:off x="853440" y="4969270"/>
            <a:ext cx="8342948" cy="1212399"/>
            <a:chOff x="835342" y="4491417"/>
            <a:chExt cx="8342948" cy="12123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BE924D-5EB5-4D6A-AE57-C2E5720DA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874"/>
            <a:stretch/>
          </p:blipFill>
          <p:spPr>
            <a:xfrm>
              <a:off x="835342" y="4548321"/>
              <a:ext cx="8258175" cy="115549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1A333D-2AE0-469C-850F-512E5D5D05A1}"/>
                </a:ext>
              </a:extLst>
            </p:cNvPr>
            <p:cNvSpPr/>
            <p:nvPr/>
          </p:nvSpPr>
          <p:spPr>
            <a:xfrm>
              <a:off x="8015704" y="4491417"/>
              <a:ext cx="1162586" cy="4265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8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BB6CB-5D8A-4F7C-A9E5-B177B8C9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is QML? --- </a:t>
            </a:r>
            <a:r>
              <a:rPr lang="en-US" b="1" dirty="0"/>
              <a:t>Variational Quantum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5376A-F8E5-43D2-B5C1-A899798F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9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1026" name="Picture 2" descr="Schematic representation of a variational quantum circuit. The feature... |  Download Scientific Diagram">
            <a:extLst>
              <a:ext uri="{FF2B5EF4-FFF2-40B4-BE49-F238E27FC236}">
                <a16:creationId xmlns:a16="http://schemas.microsoft.com/office/drawing/2014/main" id="{70DD49CC-1B72-491F-9CAB-D6C1917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04" y="1228058"/>
            <a:ext cx="9400058" cy="425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31EC869-251F-4195-B210-39E50F023983}"/>
              </a:ext>
            </a:extLst>
          </p:cNvPr>
          <p:cNvSpPr txBox="1"/>
          <p:nvPr/>
        </p:nvSpPr>
        <p:spPr>
          <a:xfrm>
            <a:off x="412351" y="6187999"/>
            <a:ext cx="104089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</a:t>
            </a:r>
            <a:r>
              <a:rPr lang="en-US" altLang="zh-CN" sz="1100" dirty="0"/>
              <a:t>ref</a:t>
            </a:r>
            <a:r>
              <a:rPr lang="en-US" sz="1100" dirty="0"/>
              <a:t>] Sen, P., Bhatia, A.S., </a:t>
            </a:r>
            <a:r>
              <a:rPr lang="en-US" sz="1100" dirty="0" err="1"/>
              <a:t>Bhangu</a:t>
            </a:r>
            <a:r>
              <a:rPr lang="en-US" sz="1100" dirty="0"/>
              <a:t>, K.S. and </a:t>
            </a:r>
            <a:r>
              <a:rPr lang="en-US" sz="1100" dirty="0" err="1"/>
              <a:t>Elbeltagi</a:t>
            </a:r>
            <a:r>
              <a:rPr lang="en-US" sz="1100" dirty="0"/>
              <a:t>, A., 2022. Variational quantum classifiers through the lens of the Hessian. </a:t>
            </a:r>
            <a:r>
              <a:rPr lang="en-US" sz="1100" dirty="0" err="1"/>
              <a:t>Plos</a:t>
            </a:r>
            <a:r>
              <a:rPr lang="en-US" sz="1100" dirty="0"/>
              <a:t> one, 17(1), p.e0262346.</a:t>
            </a:r>
          </a:p>
        </p:txBody>
      </p:sp>
    </p:spTree>
    <p:extLst>
      <p:ext uri="{BB962C8B-B14F-4D97-AF65-F5344CB8AC3E}">
        <p14:creationId xmlns:p14="http://schemas.microsoft.com/office/powerpoint/2010/main" val="6744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2259</Words>
  <Application>Microsoft Office PowerPoint</Application>
  <PresentationFormat>Widescreen</PresentationFormat>
  <Paragraphs>452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等线</vt:lpstr>
      <vt:lpstr>Arial</vt:lpstr>
      <vt:lpstr>Calibri</vt:lpstr>
      <vt:lpstr>Calibri Light</vt:lpstr>
      <vt:lpstr>Cambria Math</vt:lpstr>
      <vt:lpstr>IBM Plex Sans</vt:lpstr>
      <vt:lpstr>Times New Roman</vt:lpstr>
      <vt:lpstr>Wingdings</vt:lpstr>
      <vt:lpstr>Office Theme</vt:lpstr>
      <vt:lpstr>Quantum Neural Network Compression</vt:lpstr>
      <vt:lpstr>Why Learning?</vt:lpstr>
      <vt:lpstr>Bottlenecks in Classical Computing</vt:lpstr>
      <vt:lpstr>Impossible in Classical But Possible in Quantum Computing</vt:lpstr>
      <vt:lpstr>The Power of Quantum Computers: Qubit</vt:lpstr>
      <vt:lpstr>The Power of Quantum Computers: Qubits</vt:lpstr>
      <vt:lpstr>Why Quantum ML? --- Promising in Many Applications.</vt:lpstr>
      <vt:lpstr>What is QML? --- General U Gates  </vt:lpstr>
      <vt:lpstr>What is QML? --- Variational Quantum Circuit</vt:lpstr>
      <vt:lpstr>Why Compression in Classical NN?</vt:lpstr>
      <vt:lpstr>Why Compression in Quantum NN?</vt:lpstr>
      <vt:lpstr>Why Compression in QNN? --- Circuit Depth Affects Performance under Noisy Env.</vt:lpstr>
      <vt:lpstr>Outline</vt:lpstr>
      <vt:lpstr>Motivation and Background: From Classical To Quantum</vt:lpstr>
      <vt:lpstr>Motivation and Background : Quantum Compression is Compilation Aware</vt:lpstr>
      <vt:lpstr>Outline</vt:lpstr>
      <vt:lpstr>CompVQC</vt:lpstr>
      <vt:lpstr>CompVQC</vt:lpstr>
      <vt:lpstr>Hands-On Tutorial (1) : LUT Construction </vt:lpstr>
      <vt:lpstr>Outline</vt:lpstr>
      <vt:lpstr>CompVQC</vt:lpstr>
      <vt:lpstr>Outline</vt:lpstr>
      <vt:lpstr>CompVQC</vt:lpstr>
      <vt:lpstr>Hands-On Tutorial (2) : Reconstruct LUT for ADMM</vt:lpstr>
      <vt:lpstr>Outline</vt:lpstr>
      <vt:lpstr>CompVQC</vt:lpstr>
      <vt:lpstr>CompVQC</vt:lpstr>
      <vt:lpstr>Hands-On Tutorial (3) : Compression based on ADMM </vt:lpstr>
      <vt:lpstr>Outline</vt:lpstr>
      <vt:lpstr>CompVQC</vt:lpstr>
      <vt:lpstr>CompVQC Framework: Hands-On Tutorial</vt:lpstr>
      <vt:lpstr>Outline</vt:lpstr>
      <vt:lpstr>Simulation Results on ML Dataset</vt:lpstr>
      <vt:lpstr>Results on Multiple IBM Quantum Computers 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Hough,Mackenzie C</dc:creator>
  <cp:lastModifiedBy>Weiwen Jiang</cp:lastModifiedBy>
  <cp:revision>57</cp:revision>
  <dcterms:created xsi:type="dcterms:W3CDTF">2021-07-01T20:33:07Z</dcterms:created>
  <dcterms:modified xsi:type="dcterms:W3CDTF">2022-11-02T16:38:57Z</dcterms:modified>
</cp:coreProperties>
</file>